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7" r:id="rId2"/>
    <p:sldId id="272" r:id="rId3"/>
    <p:sldId id="273" r:id="rId4"/>
    <p:sldId id="258" r:id="rId5"/>
    <p:sldId id="590" r:id="rId6"/>
    <p:sldId id="522" r:id="rId7"/>
    <p:sldId id="582" r:id="rId8"/>
    <p:sldId id="271" r:id="rId9"/>
    <p:sldId id="562" r:id="rId10"/>
    <p:sldId id="274" r:id="rId11"/>
    <p:sldId id="528" r:id="rId12"/>
    <p:sldId id="275" r:id="rId13"/>
    <p:sldId id="530" r:id="rId14"/>
    <p:sldId id="592" r:id="rId15"/>
    <p:sldId id="531" r:id="rId16"/>
    <p:sldId id="532" r:id="rId17"/>
    <p:sldId id="533" r:id="rId18"/>
    <p:sldId id="534" r:id="rId19"/>
    <p:sldId id="535" r:id="rId20"/>
    <p:sldId id="536" r:id="rId21"/>
    <p:sldId id="537" r:id="rId22"/>
    <p:sldId id="538" r:id="rId23"/>
    <p:sldId id="525" r:id="rId24"/>
    <p:sldId id="277" r:id="rId25"/>
    <p:sldId id="276" r:id="rId26"/>
    <p:sldId id="281" r:id="rId27"/>
    <p:sldId id="278" r:id="rId28"/>
    <p:sldId id="282" r:id="rId29"/>
    <p:sldId id="279" r:id="rId30"/>
    <p:sldId id="283" r:id="rId31"/>
    <p:sldId id="280" r:id="rId32"/>
    <p:sldId id="284" r:id="rId33"/>
    <p:sldId id="260" r:id="rId34"/>
    <p:sldId id="285" r:id="rId35"/>
    <p:sldId id="259" r:id="rId36"/>
    <p:sldId id="26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lami, Nadia" initials="SN" lastIdx="2" clrIdx="0">
    <p:extLst>
      <p:ext uri="{19B8F6BF-5375-455C-9EA6-DF929625EA0E}">
        <p15:presenceInfo xmlns:p15="http://schemas.microsoft.com/office/powerpoint/2012/main" userId="S-1-5-21-614657888-417608989-4075609473-1195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1B1E"/>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8351" autoAdjust="0"/>
  </p:normalViewPr>
  <p:slideViewPr>
    <p:cSldViewPr snapToGrid="0">
      <p:cViewPr varScale="1">
        <p:scale>
          <a:sx n="86" d="100"/>
          <a:sy n="86" d="100"/>
        </p:scale>
        <p:origin x="24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52B25-D162-4A61-93F0-D38F794131DB}" type="datetimeFigureOut">
              <a:rPr lang="en-US" smtClean="0"/>
              <a:t>12/9/21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8BCA0-3F92-4AC2-87ED-2197A84E762B}" type="slidenum">
              <a:rPr lang="en-US" smtClean="0"/>
              <a:t>‹#›</a:t>
            </a:fld>
            <a:endParaRPr lang="en-US"/>
          </a:p>
        </p:txBody>
      </p:sp>
    </p:spTree>
    <p:extLst>
      <p:ext uri="{BB962C8B-B14F-4D97-AF65-F5344CB8AC3E}">
        <p14:creationId xmlns:p14="http://schemas.microsoft.com/office/powerpoint/2010/main" val="204508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8BCA0-3F92-4AC2-87ED-2197A84E762B}" type="slidenum">
              <a:rPr lang="en-US" smtClean="0"/>
              <a:t>2</a:t>
            </a:fld>
            <a:endParaRPr lang="en-US"/>
          </a:p>
        </p:txBody>
      </p:sp>
    </p:spTree>
    <p:extLst>
      <p:ext uri="{BB962C8B-B14F-4D97-AF65-F5344CB8AC3E}">
        <p14:creationId xmlns:p14="http://schemas.microsoft.com/office/powerpoint/2010/main" val="409814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8BCA0-3F92-4AC2-87ED-2197A84E762B}" type="slidenum">
              <a:rPr lang="en-US" smtClean="0"/>
              <a:t>12</a:t>
            </a:fld>
            <a:endParaRPr lang="en-US"/>
          </a:p>
        </p:txBody>
      </p:sp>
    </p:spTree>
    <p:extLst>
      <p:ext uri="{BB962C8B-B14F-4D97-AF65-F5344CB8AC3E}">
        <p14:creationId xmlns:p14="http://schemas.microsoft.com/office/powerpoint/2010/main" val="325065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69DC0-820C-49D1-8B2E-AF4A10340B80}" type="slidenum">
              <a:rPr lang="en-US"/>
              <a:pPr/>
              <a:t>13</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r>
              <a:rPr lang="en-US" dirty="0"/>
              <a:t>Students now start using their basic science knowledge by stating why each entry is important. For example, the action of </a:t>
            </a:r>
            <a:r>
              <a:rPr lang="en-US" dirty="0" err="1"/>
              <a:t>dobutamine</a:t>
            </a:r>
            <a:r>
              <a:rPr lang="en-US" dirty="0"/>
              <a:t> as a beta agonist.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E0EEF-3980-4948-867E-1FB6094349D6}" type="slidenum">
              <a:rPr lang="en-US"/>
              <a:pPr/>
              <a:t>14</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r>
              <a:rPr lang="en-US"/>
              <a:t>In the clinics when working with real patients, there will be more data available, but not all of it will be significant.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EFE1D-F980-4317-B13C-12B5A47402E6}" type="slidenum">
              <a:rPr lang="en-US"/>
              <a:pPr/>
              <a:t>15</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A06F3-C7BE-436B-BE97-021DEFDE5FBA}" type="slidenum">
              <a:rPr lang="en-US"/>
              <a:pPr/>
              <a:t>16</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dirty="0"/>
              <a:t>Turning attention to the lead-in and the answer choices now allows a focus on what to think about. Students are still processing the information just discussed so this is a good slowing down.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B2DE0-4AAE-47DF-A615-9DF5D468DD4F}" type="slidenum">
              <a:rPr lang="en-US"/>
              <a:pPr/>
              <a:t>17</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r>
              <a:rPr lang="en-US"/>
              <a:t>In the clinic, the lead-in will be what are the possible diagnoses? And the answer choices will be the differential diagnosis.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CABAA-9584-496D-9BB6-F67B8612ECE6}" type="slidenum">
              <a:rPr lang="en-US"/>
              <a:pPr/>
              <a:t>18</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t>The map is now ready for thinking about the answer choices.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FCF8A-A32B-44BD-93EF-2FD600F3AA39}" type="slidenum">
              <a:rPr lang="en-US"/>
              <a:pPr/>
              <a:t>19</a:t>
            </a:fld>
            <a:endParaRPr 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dirty="0"/>
              <a:t>There is a big shift in thinking here. It is no longer relevant to simply provide everything you know about each answer. Instead the pre-frontal area is used to make judgments about what is the necessary information that allows us to rule out this choice. Of course, when the correct choice is encountered, the thinking quickly indicates that it cannot be ruled out and must, therefore, be correct.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E1D7B-2467-4D67-B1CE-5A22ACE42AB5}" type="slidenum">
              <a:rPr lang="en-US"/>
              <a:pPr/>
              <a:t>20</a:t>
            </a:fld>
            <a:endParaRPr lang="en-US"/>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r>
              <a:rPr lang="en-US" dirty="0"/>
              <a:t>A substantial amount of information is not only visible but discussable. Debates can occur and consensus can be reached. All of which utilize the motor areas of the brain which helps dendrite growth (long term memory) to occur.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29B4D-86B4-41D5-BD57-404AE770499A}" type="slidenum">
              <a:rPr lang="en-US"/>
              <a:pPr/>
              <a:t>21</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t>At this point, correlations between the answer choices and the symptoms are drawn.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https://</a:t>
            </a:r>
            <a:r>
              <a:rPr lang="en-US" sz="1200" dirty="0" err="1">
                <a:solidFill>
                  <a:schemeClr val="accent4"/>
                </a:solidFill>
              </a:rPr>
              <a:t>vark-learn.com</a:t>
            </a:r>
            <a:r>
              <a:rPr lang="en-US" sz="1200" dirty="0">
                <a:solidFill>
                  <a:schemeClr val="accent4"/>
                </a:solidFill>
              </a:rPr>
              <a:t>/introduction-to-</a:t>
            </a:r>
            <a:r>
              <a:rPr lang="en-US" sz="1200" dirty="0" err="1">
                <a:solidFill>
                  <a:schemeClr val="accent4"/>
                </a:solidFill>
              </a:rPr>
              <a:t>vark</a:t>
            </a:r>
            <a:r>
              <a:rPr lang="en-US" sz="1200" dirty="0">
                <a:solidFill>
                  <a:schemeClr val="accent4"/>
                </a:solidFill>
              </a:rPr>
              <a:t>/the-</a:t>
            </a:r>
            <a:r>
              <a:rPr lang="en-US" sz="1200" dirty="0" err="1">
                <a:solidFill>
                  <a:schemeClr val="accent4"/>
                </a:solidFill>
              </a:rPr>
              <a:t>vark</a:t>
            </a:r>
            <a:r>
              <a:rPr lang="en-US" sz="1200" dirty="0">
                <a:solidFill>
                  <a:schemeClr val="accent4"/>
                </a:solidFill>
              </a:rPr>
              <a:t>-modalities/</a:t>
            </a:r>
          </a:p>
          <a:p>
            <a:pPr rtl="0"/>
            <a:r>
              <a:rPr lang="en-US" sz="1200" b="1" i="0" u="none" strike="noStrike" kern="1200" dirty="0">
                <a:solidFill>
                  <a:schemeClr val="tx1"/>
                </a:solidFill>
                <a:effectLst/>
                <a:latin typeface="+mn-lt"/>
                <a:ea typeface="+mn-ea"/>
                <a:cs typeface="+mn-cs"/>
              </a:rPr>
              <a:t>Visual (V):</a:t>
            </a:r>
          </a:p>
          <a:p>
            <a:pPr rtl="0"/>
            <a:r>
              <a:rPr lang="en-US" sz="1200" b="0" i="0" u="none" strike="noStrike" kern="1200" dirty="0">
                <a:solidFill>
                  <a:schemeClr val="tx1"/>
                </a:solidFill>
                <a:effectLst/>
                <a:latin typeface="+mn-lt"/>
                <a:ea typeface="+mn-ea"/>
                <a:cs typeface="+mn-cs"/>
              </a:rPr>
              <a:t>This preference includes the depiction of information in maps, spider diagrams, charts, graphs, flow charts, labelled diagrams, and all the symbolic arrows, circles, hierarchies and other devices, that people use to represent what could have been presented in words. This mode could have been called Graphic (G) as that better explains what it covers. It does </a:t>
            </a:r>
            <a:r>
              <a:rPr lang="en-US" sz="1200" b="1" i="0" u="none" strike="noStrike" kern="1200" dirty="0">
                <a:solidFill>
                  <a:schemeClr val="tx1"/>
                </a:solidFill>
                <a:effectLst/>
                <a:latin typeface="+mn-lt"/>
                <a:ea typeface="+mn-ea"/>
                <a:cs typeface="+mn-cs"/>
              </a:rPr>
              <a:t>NOT </a:t>
            </a:r>
            <a:r>
              <a:rPr lang="en-US" sz="1200" b="0" i="0" u="none" strike="noStrike" kern="1200" dirty="0">
                <a:solidFill>
                  <a:schemeClr val="tx1"/>
                </a:solidFill>
                <a:effectLst/>
                <a:latin typeface="+mn-lt"/>
                <a:ea typeface="+mn-ea"/>
                <a:cs typeface="+mn-cs"/>
              </a:rPr>
              <a:t>include still pictures or photographs of reality, movies, videos or PowerPoint. It does include designs, whitespace, patterns, shapes and the different formats that are used to highlight and convey information. When a whiteboard is used to draw a diagram with meaningful symbols for the relationship between different things that will be helpful for those with a Visual preference. It must be more than mere words in boxes that would be helpful to those who have a Read/write preference.</a:t>
            </a:r>
          </a:p>
          <a:p>
            <a:pPr rtl="0"/>
            <a:r>
              <a:rPr lang="en-US" sz="1200" b="1" i="0" u="none" strike="noStrike" kern="1200" dirty="0">
                <a:solidFill>
                  <a:schemeClr val="tx1"/>
                </a:solidFill>
                <a:effectLst/>
                <a:latin typeface="+mn-lt"/>
                <a:ea typeface="+mn-ea"/>
                <a:cs typeface="+mn-cs"/>
              </a:rPr>
              <a:t>Aural / Auditory (A):</a:t>
            </a:r>
          </a:p>
          <a:p>
            <a:pPr rtl="0"/>
            <a:r>
              <a:rPr lang="en-US" sz="1200" b="0" i="0" u="none" strike="noStrike" kern="1200" dirty="0">
                <a:solidFill>
                  <a:schemeClr val="tx1"/>
                </a:solidFill>
                <a:effectLst/>
                <a:latin typeface="+mn-lt"/>
                <a:ea typeface="+mn-ea"/>
                <a:cs typeface="+mn-cs"/>
              </a:rPr>
              <a:t>This perceptual mode describes a preference for information that is </a:t>
            </a:r>
            <a:r>
              <a:rPr lang="en-US" sz="1200" b="0" i="1" u="none" strike="noStrike" kern="1200" dirty="0">
                <a:solidFill>
                  <a:schemeClr val="tx1"/>
                </a:solidFill>
                <a:effectLst/>
                <a:latin typeface="+mn-lt"/>
                <a:ea typeface="+mn-ea"/>
                <a:cs typeface="+mn-cs"/>
              </a:rPr>
              <a:t>“heard or spoken.</a:t>
            </a:r>
            <a:r>
              <a:rPr lang="en-US" sz="1200" b="0" i="0" u="none" strike="noStrike" kern="1200" dirty="0">
                <a:solidFill>
                  <a:schemeClr val="tx1"/>
                </a:solidFill>
                <a:effectLst/>
                <a:latin typeface="+mn-lt"/>
                <a:ea typeface="+mn-ea"/>
                <a:cs typeface="+mn-cs"/>
              </a:rPr>
              <a:t>” Learners who have this as their main preference report that they learn best from lectures, group discussion, radio, email, using mobile phones, speaking, web-chat and talking things through. Email is included here because; although it is text and could be included in the Read/write category (below), it is often written in chat-style with abbreviations, colloquial terms, slang and non-formal language. The Aural preference includes talking out loud as well as talking to oneself. Often people with this preference want to sort things out by speaking first, rather than sorting out their ideas and then speaking. They may say again what has already been said, or ask an obvious and previously answered question. They have need to say it themselves and they learn through saying it – their way.</a:t>
            </a:r>
          </a:p>
          <a:p>
            <a:pPr rtl="0"/>
            <a:r>
              <a:rPr lang="en-US" sz="1200" b="1" i="0" u="none" strike="noStrike" kern="1200" dirty="0">
                <a:solidFill>
                  <a:schemeClr val="tx1"/>
                </a:solidFill>
                <a:effectLst/>
                <a:latin typeface="+mn-lt"/>
                <a:ea typeface="+mn-ea"/>
                <a:cs typeface="+mn-cs"/>
              </a:rPr>
              <a:t>Read/write (R):</a:t>
            </a:r>
          </a:p>
          <a:p>
            <a:pPr rtl="0"/>
            <a:r>
              <a:rPr lang="en-US" sz="1200" b="0" i="0" u="none" strike="noStrike" kern="1200" dirty="0">
                <a:solidFill>
                  <a:schemeClr val="tx1"/>
                </a:solidFill>
                <a:effectLst/>
                <a:latin typeface="+mn-lt"/>
                <a:ea typeface="+mn-ea"/>
                <a:cs typeface="+mn-cs"/>
              </a:rPr>
              <a:t>This preference is for information displayed as words. Not surprisingly, many teachers and students have a strong preference for this mode. Being able to write well and read widely are attributes sought by employers of graduates. This preference emphasizes text-based input and output – reading and writing in all its forms but especially manuals, reports, essays and assignments. People who prefer this modality are often addicted to PowerPoint, the Internet, lists, diaries, dictionaries, thesauri, quotations and words, words, words… Note that most PowerPoint presentations and the Internet, GOOGLE and Wikipedia are essentially suited to those with this preference as there is seldom an auditory channel or a presentation that uses Visual symbols.</a:t>
            </a:r>
          </a:p>
          <a:p>
            <a:pPr rtl="0"/>
            <a:r>
              <a:rPr lang="en-US" sz="1200" b="1" i="0" u="none" strike="noStrike" kern="1200" dirty="0">
                <a:solidFill>
                  <a:schemeClr val="tx1"/>
                </a:solidFill>
                <a:effectLst/>
                <a:latin typeface="+mn-lt"/>
                <a:ea typeface="+mn-ea"/>
                <a:cs typeface="+mn-cs"/>
              </a:rPr>
              <a:t>Kinesthetic (K):</a:t>
            </a:r>
          </a:p>
          <a:p>
            <a:pPr rtl="0"/>
            <a:r>
              <a:rPr lang="en-US" sz="1200" b="0" i="0" u="none" strike="noStrike" kern="1200" dirty="0">
                <a:solidFill>
                  <a:schemeClr val="tx1"/>
                </a:solidFill>
                <a:effectLst/>
                <a:latin typeface="+mn-lt"/>
                <a:ea typeface="+mn-ea"/>
                <a:cs typeface="+mn-cs"/>
              </a:rPr>
              <a:t>By definition, this modality refers to the “perceptual preference related to the use of experience and practice (simulated or real).” Although such an experience may invoke other modalities, the key is that people who prefer this mode are connected to reality, “either through concrete personal experiences, examples, practice or simulation” [See Fleming &amp; Mills, 1992, pp. 140-141]. It includes demonstrations, simulations, videos and movies of </a:t>
            </a:r>
            <a:r>
              <a:rPr lang="en-US" sz="1200" b="0" i="1" u="none" strike="noStrike" kern="1200" dirty="0">
                <a:solidFill>
                  <a:schemeClr val="tx1"/>
                </a:solidFill>
                <a:effectLst/>
                <a:latin typeface="+mn-lt"/>
                <a:ea typeface="+mn-ea"/>
                <a:cs typeface="+mn-cs"/>
              </a:rPr>
              <a:t>“real”</a:t>
            </a:r>
            <a:r>
              <a:rPr lang="en-US" sz="1200" b="0" i="0" u="none" strike="noStrike" kern="1200" dirty="0">
                <a:solidFill>
                  <a:schemeClr val="tx1"/>
                </a:solidFill>
                <a:effectLst/>
                <a:latin typeface="+mn-lt"/>
                <a:ea typeface="+mn-ea"/>
                <a:cs typeface="+mn-cs"/>
              </a:rPr>
              <a:t> things, as well as case studies, practice and applications. The key is the reality or concrete nature of the example. If it can be grasped, held, tasted, or felt it will probably be included. People with this as a strong preference learn from the experience of doing something and they value their own background of experiences and less so, the experiences of others. It is possible to write or speak Kinesthetically if the topic is strongly based in reality. An assignment that requires the details of who will do </a:t>
            </a:r>
            <a:r>
              <a:rPr lang="en-US" sz="1200" b="0" i="1" u="none" strike="noStrike" kern="1200" dirty="0">
                <a:solidFill>
                  <a:schemeClr val="tx1"/>
                </a:solidFill>
                <a:effectLst/>
                <a:latin typeface="+mn-lt"/>
                <a:ea typeface="+mn-ea"/>
                <a:cs typeface="+mn-cs"/>
              </a:rPr>
              <a:t>what</a:t>
            </a:r>
            <a:r>
              <a:rPr lang="en-US" sz="1200" b="0" i="0" u="none" strike="noStrike" kern="1200" dirty="0">
                <a:solidFill>
                  <a:schemeClr val="tx1"/>
                </a:solidFill>
                <a:effectLst/>
                <a:latin typeface="+mn-lt"/>
                <a:ea typeface="+mn-ea"/>
                <a:cs typeface="+mn-cs"/>
              </a:rPr>
              <a:t> and </a:t>
            </a:r>
            <a:r>
              <a:rPr lang="en-US" sz="1200" b="0" i="1" u="none" strike="noStrike" kern="1200" dirty="0">
                <a:solidFill>
                  <a:schemeClr val="tx1"/>
                </a:solidFill>
                <a:effectLst/>
                <a:latin typeface="+mn-lt"/>
                <a:ea typeface="+mn-ea"/>
                <a:cs typeface="+mn-cs"/>
              </a:rPr>
              <a:t>when</a:t>
            </a:r>
            <a:r>
              <a:rPr lang="en-US" sz="1200" b="0" i="0" u="none" strike="noStrike" kern="1200" dirty="0">
                <a:solidFill>
                  <a:schemeClr val="tx1"/>
                </a:solidFill>
                <a:effectLst/>
                <a:latin typeface="+mn-lt"/>
                <a:ea typeface="+mn-ea"/>
                <a:cs typeface="+mn-cs"/>
              </a:rPr>
              <a:t>, is suited to those with this preference, as is a case study or a working example of what is intended or proposed.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948BCA0-3F92-4AC2-87ED-2197A84E762B}" type="slidenum">
              <a:rPr lang="en-US" smtClean="0"/>
              <a:t>3</a:t>
            </a:fld>
            <a:endParaRPr lang="en-US"/>
          </a:p>
        </p:txBody>
      </p:sp>
    </p:spTree>
    <p:extLst>
      <p:ext uri="{BB962C8B-B14F-4D97-AF65-F5344CB8AC3E}">
        <p14:creationId xmlns:p14="http://schemas.microsoft.com/office/powerpoint/2010/main" val="1769272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B37C8-C988-468E-A907-634180A61C99}" type="slidenum">
              <a:rPr lang="en-US"/>
              <a:pPr/>
              <a:t>22</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r>
              <a:rPr lang="en-US" dirty="0"/>
              <a:t>The links are pathophysiology and they are the reasoning that underlies not only diagnosis but therapeutic strategy.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D18CA-6292-4B76-9831-CD40F874DA80}" type="slidenum">
              <a:rPr lang="en-US"/>
              <a:pPr/>
              <a:t>23</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r>
              <a:rPr lang="en-US"/>
              <a:t>Each of these steps are considered separately on the slides that follow.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 CORRECT. She most likely has osteoporosis of bone with accelerated bone loss leading to the propensity for fractures. Physical inactivity further accelerates bone loss and decreases muscle mass and agility that contribute to falls.</a:t>
            </a:r>
            <a:endParaRPr lang="en-US" dirty="0"/>
          </a:p>
        </p:txBody>
      </p:sp>
      <p:sp>
        <p:nvSpPr>
          <p:cNvPr id="4" name="Slide Number Placeholder 3"/>
          <p:cNvSpPr>
            <a:spLocks noGrp="1"/>
          </p:cNvSpPr>
          <p:nvPr>
            <p:ph type="sldNum" sz="quarter" idx="5"/>
          </p:nvPr>
        </p:nvSpPr>
        <p:spPr/>
        <p:txBody>
          <a:bodyPr/>
          <a:lstStyle/>
          <a:p>
            <a:fld id="{D948BCA0-3F92-4AC2-87ED-2197A84E762B}" type="slidenum">
              <a:rPr lang="en-US" smtClean="0"/>
              <a:t>25</a:t>
            </a:fld>
            <a:endParaRPr lang="en-US"/>
          </a:p>
        </p:txBody>
      </p:sp>
    </p:spTree>
    <p:extLst>
      <p:ext uri="{BB962C8B-B14F-4D97-AF65-F5344CB8AC3E}">
        <p14:creationId xmlns:p14="http://schemas.microsoft.com/office/powerpoint/2010/main" val="17611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 CORRECT. Though probably a sporadic occurrence in the case described here, chondrosarcomas can occur in association with enchondromatosis and with </a:t>
            </a:r>
            <a:r>
              <a:rPr lang="en-US" sz="1200" b="0" i="0" u="none" strike="noStrike" kern="1200" dirty="0" err="1">
                <a:solidFill>
                  <a:schemeClr val="tx1"/>
                </a:solidFill>
                <a:effectLst/>
                <a:latin typeface="+mn-lt"/>
                <a:ea typeface="+mn-ea"/>
                <a:cs typeface="+mn-cs"/>
              </a:rPr>
              <a:t>osteochondromatosis</a:t>
            </a:r>
            <a:r>
              <a:rPr lang="en-US" sz="1200" b="0" i="0" u="none" strike="noStrike" kern="1200" dirty="0">
                <a:solidFill>
                  <a:schemeClr val="tx1"/>
                </a:solidFill>
                <a:effectLst/>
                <a:latin typeface="+mn-lt"/>
                <a:ea typeface="+mn-ea"/>
                <a:cs typeface="+mn-cs"/>
              </a:rPr>
              <a:t>. Most chondrosarcomas are low grade and have some resemblance to cartilage.</a:t>
            </a:r>
            <a:endParaRPr lang="en-US" dirty="0"/>
          </a:p>
        </p:txBody>
      </p:sp>
      <p:sp>
        <p:nvSpPr>
          <p:cNvPr id="4" name="Slide Number Placeholder 3"/>
          <p:cNvSpPr>
            <a:spLocks noGrp="1"/>
          </p:cNvSpPr>
          <p:nvPr>
            <p:ph type="sldNum" sz="quarter" idx="5"/>
          </p:nvPr>
        </p:nvSpPr>
        <p:spPr/>
        <p:txBody>
          <a:bodyPr/>
          <a:lstStyle/>
          <a:p>
            <a:fld id="{D948BCA0-3F92-4AC2-87ED-2197A84E762B}" type="slidenum">
              <a:rPr lang="en-US" smtClean="0"/>
              <a:t>27</a:t>
            </a:fld>
            <a:endParaRPr lang="en-US"/>
          </a:p>
        </p:txBody>
      </p:sp>
    </p:spTree>
    <p:extLst>
      <p:ext uri="{BB962C8B-B14F-4D97-AF65-F5344CB8AC3E}">
        <p14:creationId xmlns:p14="http://schemas.microsoft.com/office/powerpoint/2010/main" val="1317862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 CORRECT. The patient has multiple myeloma. The bone marrow needle was in a lytic lesion filled with plasma cells. His serum globulin is high as a result of his monoclonal gammopathy.</a:t>
            </a:r>
            <a:endParaRPr lang="en-US" dirty="0"/>
          </a:p>
        </p:txBody>
      </p:sp>
      <p:sp>
        <p:nvSpPr>
          <p:cNvPr id="4" name="Slide Number Placeholder 3"/>
          <p:cNvSpPr>
            <a:spLocks noGrp="1"/>
          </p:cNvSpPr>
          <p:nvPr>
            <p:ph type="sldNum" sz="quarter" idx="5"/>
          </p:nvPr>
        </p:nvSpPr>
        <p:spPr/>
        <p:txBody>
          <a:bodyPr/>
          <a:lstStyle/>
          <a:p>
            <a:fld id="{D948BCA0-3F92-4AC2-87ED-2197A84E762B}" type="slidenum">
              <a:rPr lang="en-US" smtClean="0"/>
              <a:t>29</a:t>
            </a:fld>
            <a:endParaRPr lang="en-US"/>
          </a:p>
        </p:txBody>
      </p:sp>
    </p:spTree>
    <p:extLst>
      <p:ext uri="{BB962C8B-B14F-4D97-AF65-F5344CB8AC3E}">
        <p14:creationId xmlns:p14="http://schemas.microsoft.com/office/powerpoint/2010/main" val="3976144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 CORRECT. Gouty arthritis can be associated with hyperuricemia, but not all cases of gout have hyperuricemia. The big toe is the most common joint involved with gout, caused by monosodium urate crystal deposition. These crystals are needle-shaped with negative birefringence under polarized light microscopy and 'red plate' retardation. Acute gouty attacks are associated with intense pain from acute inflammation.</a:t>
            </a:r>
            <a:endParaRPr lang="en-US" dirty="0"/>
          </a:p>
        </p:txBody>
      </p:sp>
      <p:sp>
        <p:nvSpPr>
          <p:cNvPr id="4" name="Slide Number Placeholder 3"/>
          <p:cNvSpPr>
            <a:spLocks noGrp="1"/>
          </p:cNvSpPr>
          <p:nvPr>
            <p:ph type="sldNum" sz="quarter" idx="5"/>
          </p:nvPr>
        </p:nvSpPr>
        <p:spPr/>
        <p:txBody>
          <a:bodyPr/>
          <a:lstStyle/>
          <a:p>
            <a:fld id="{D948BCA0-3F92-4AC2-87ED-2197A84E762B}" type="slidenum">
              <a:rPr lang="en-US" smtClean="0"/>
              <a:t>31</a:t>
            </a:fld>
            <a:endParaRPr lang="en-US"/>
          </a:p>
        </p:txBody>
      </p:sp>
    </p:spTree>
    <p:extLst>
      <p:ext uri="{BB962C8B-B14F-4D97-AF65-F5344CB8AC3E}">
        <p14:creationId xmlns:p14="http://schemas.microsoft.com/office/powerpoint/2010/main" val="1317213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words</a:t>
            </a:r>
          </a:p>
        </p:txBody>
      </p:sp>
      <p:sp>
        <p:nvSpPr>
          <p:cNvPr id="4" name="Slide Number Placeholder 3"/>
          <p:cNvSpPr>
            <a:spLocks noGrp="1"/>
          </p:cNvSpPr>
          <p:nvPr>
            <p:ph type="sldNum" sz="quarter" idx="5"/>
          </p:nvPr>
        </p:nvSpPr>
        <p:spPr/>
        <p:txBody>
          <a:bodyPr/>
          <a:lstStyle/>
          <a:p>
            <a:fld id="{D948BCA0-3F92-4AC2-87ED-2197A84E762B}" type="slidenum">
              <a:rPr lang="en-US" smtClean="0"/>
              <a:t>34</a:t>
            </a:fld>
            <a:endParaRPr lang="en-US"/>
          </a:p>
        </p:txBody>
      </p:sp>
    </p:spTree>
    <p:extLst>
      <p:ext uri="{BB962C8B-B14F-4D97-AF65-F5344CB8AC3E}">
        <p14:creationId xmlns:p14="http://schemas.microsoft.com/office/powerpoint/2010/main" val="4140128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8BCA0-3F92-4AC2-87ED-2197A84E762B}" type="slidenum">
              <a:rPr lang="en-US" smtClean="0"/>
              <a:t>35</a:t>
            </a:fld>
            <a:endParaRPr lang="en-US"/>
          </a:p>
        </p:txBody>
      </p:sp>
    </p:spTree>
    <p:extLst>
      <p:ext uri="{BB962C8B-B14F-4D97-AF65-F5344CB8AC3E}">
        <p14:creationId xmlns:p14="http://schemas.microsoft.com/office/powerpoint/2010/main" val="390418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www.ttuhsc.edu</a:t>
            </a:r>
            <a:r>
              <a:rPr lang="en-US" dirty="0"/>
              <a:t>/medicine/medical-education/success-types/</a:t>
            </a:r>
            <a:r>
              <a:rPr lang="en-US" dirty="0" err="1"/>
              <a:t>default.aspx</a:t>
            </a:r>
            <a:endParaRPr lang="en-US" dirty="0"/>
          </a:p>
          <a:p>
            <a:endParaRPr lang="en-US" dirty="0"/>
          </a:p>
          <a:p>
            <a:r>
              <a:rPr lang="en-US" sz="1200" b="0" i="0" u="none" strike="noStrike" kern="1200" dirty="0">
                <a:solidFill>
                  <a:schemeClr val="tx1"/>
                </a:solidFill>
                <a:effectLst/>
                <a:latin typeface="+mn-lt"/>
                <a:ea typeface="+mn-ea"/>
                <a:cs typeface="+mn-cs"/>
              </a:rPr>
              <a:t>VARK describes the sensory modality that is preferred in taking in information.</a:t>
            </a:r>
          </a:p>
          <a:p>
            <a:r>
              <a:rPr lang="en-US" sz="1200" b="0" i="0" u="none" strike="noStrike" kern="1200" dirty="0">
                <a:solidFill>
                  <a:schemeClr val="tx1"/>
                </a:solidFill>
                <a:effectLst/>
                <a:latin typeface="+mn-lt"/>
                <a:ea typeface="+mn-ea"/>
                <a:cs typeface="+mn-cs"/>
              </a:rPr>
              <a:t>You can emphasize that it doesn’t talk about how the information is used.  It should be used in organizing.</a:t>
            </a:r>
          </a:p>
          <a:p>
            <a:r>
              <a:rPr lang="en-US" sz="1200" b="0" i="0" u="none" strike="noStrike" kern="1200" dirty="0">
                <a:solidFill>
                  <a:schemeClr val="tx1"/>
                </a:solidFill>
                <a:effectLst/>
                <a:latin typeface="+mn-lt"/>
                <a:ea typeface="+mn-ea"/>
                <a:cs typeface="+mn-cs"/>
              </a:rPr>
              <a:t>Question analysis brings attention to how the information should be organized, so there is no conflict in this method and VARK. </a:t>
            </a:r>
          </a:p>
          <a:p>
            <a:endParaRPr lang="en-US" dirty="0"/>
          </a:p>
        </p:txBody>
      </p:sp>
      <p:sp>
        <p:nvSpPr>
          <p:cNvPr id="4" name="Slide Number Placeholder 3"/>
          <p:cNvSpPr>
            <a:spLocks noGrp="1"/>
          </p:cNvSpPr>
          <p:nvPr>
            <p:ph type="sldNum" sz="quarter" idx="10"/>
          </p:nvPr>
        </p:nvSpPr>
        <p:spPr/>
        <p:txBody>
          <a:bodyPr/>
          <a:lstStyle/>
          <a:p>
            <a:fld id="{D948BCA0-3F92-4AC2-87ED-2197A84E762B}" type="slidenum">
              <a:rPr lang="en-US" smtClean="0"/>
              <a:t>4</a:t>
            </a:fld>
            <a:endParaRPr lang="en-US"/>
          </a:p>
        </p:txBody>
      </p:sp>
    </p:spTree>
    <p:extLst>
      <p:ext uri="{BB962C8B-B14F-4D97-AF65-F5344CB8AC3E}">
        <p14:creationId xmlns:p14="http://schemas.microsoft.com/office/powerpoint/2010/main" val="198914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98F78-8FD1-400D-8A92-F325A79B734E}" type="slidenum">
              <a:rPr lang="en-US"/>
              <a:pPr/>
              <a:t>6</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strongest learning is not with the preferred learning style but in combining them, e.g. visual and auditory (aural).  Kinesthetic can be added to both of those in some cases if the material is organized on a white board.</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B542F-E680-4A26-B334-E2D9AD82CCFC}" type="slidenum">
              <a:rPr lang="en-US"/>
              <a:pPr/>
              <a:t>7</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This is the descriptive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mediaweb.neomed.edu</a:t>
            </a:r>
            <a:r>
              <a:rPr lang="en-US" dirty="0"/>
              <a:t>/</a:t>
            </a:r>
            <a:r>
              <a:rPr lang="en-US" dirty="0" err="1"/>
              <a:t>Mediasite</a:t>
            </a:r>
            <a:r>
              <a:rPr lang="en-US" dirty="0"/>
              <a:t>/Play/86c3851d67bc4f648b58b67fde1bcdbb1d</a:t>
            </a:r>
          </a:p>
          <a:p>
            <a:endParaRPr lang="en-US" dirty="0"/>
          </a:p>
          <a:p>
            <a:r>
              <a:rPr lang="en-US" dirty="0"/>
              <a:t>https://</a:t>
            </a:r>
            <a:r>
              <a:rPr lang="en-US" dirty="0" err="1"/>
              <a:t>www.ttuhsc.edu</a:t>
            </a:r>
            <a:r>
              <a:rPr lang="en-US" dirty="0"/>
              <a:t>/medicine/medical-education/success-types/non-ttu-esp-step1-prep.aspx</a:t>
            </a:r>
          </a:p>
          <a:p>
            <a:endParaRPr lang="en-US" dirty="0"/>
          </a:p>
          <a:p>
            <a:r>
              <a:rPr lang="en-US" dirty="0"/>
              <a:t>https://</a:t>
            </a:r>
            <a:r>
              <a:rPr lang="en-US" dirty="0" err="1"/>
              <a:t>www.ttuhsc.edu</a:t>
            </a:r>
            <a:r>
              <a:rPr lang="en-US" dirty="0"/>
              <a:t>/medicine/medical-education/success-types/documents/side2sidetemplate.pdf</a:t>
            </a:r>
          </a:p>
        </p:txBody>
      </p:sp>
      <p:sp>
        <p:nvSpPr>
          <p:cNvPr id="4" name="Slide Number Placeholder 3"/>
          <p:cNvSpPr>
            <a:spLocks noGrp="1"/>
          </p:cNvSpPr>
          <p:nvPr>
            <p:ph type="sldNum" sz="quarter" idx="5"/>
          </p:nvPr>
        </p:nvSpPr>
        <p:spPr/>
        <p:txBody>
          <a:bodyPr/>
          <a:lstStyle/>
          <a:p>
            <a:fld id="{D948BCA0-3F92-4AC2-87ED-2197A84E762B}" type="slidenum">
              <a:rPr lang="en-US" smtClean="0"/>
              <a:t>8</a:t>
            </a:fld>
            <a:endParaRPr lang="en-US"/>
          </a:p>
        </p:txBody>
      </p:sp>
    </p:spTree>
    <p:extLst>
      <p:ext uri="{BB962C8B-B14F-4D97-AF65-F5344CB8AC3E}">
        <p14:creationId xmlns:p14="http://schemas.microsoft.com/office/powerpoint/2010/main" val="254139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FE828-4ACE-460F-A14F-E2D334772632}" type="slidenum">
              <a:rPr lang="en-US"/>
              <a:pPr/>
              <a:t>9</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webpath.med.utah.edu</a:t>
            </a:r>
            <a:r>
              <a:rPr lang="en-US" dirty="0"/>
              <a:t>/EXAM/MULTORG/bon1frm.htm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 CORRECT. Degenerative osteoarthritis is a common and progressive condition that becomes more frequent and symptomatic with aging. There is erosion and loss of articular cartilage with joint space narrowing. There is minimal inflammation.</a:t>
            </a:r>
            <a:endParaRPr lang="en-US" dirty="0"/>
          </a:p>
          <a:p>
            <a:endParaRPr lang="en-US" dirty="0"/>
          </a:p>
        </p:txBody>
      </p:sp>
      <p:sp>
        <p:nvSpPr>
          <p:cNvPr id="4" name="Slide Number Placeholder 3"/>
          <p:cNvSpPr>
            <a:spLocks noGrp="1"/>
          </p:cNvSpPr>
          <p:nvPr>
            <p:ph type="sldNum" sz="quarter" idx="5"/>
          </p:nvPr>
        </p:nvSpPr>
        <p:spPr/>
        <p:txBody>
          <a:bodyPr/>
          <a:lstStyle/>
          <a:p>
            <a:fld id="{D948BCA0-3F92-4AC2-87ED-2197A84E762B}" type="slidenum">
              <a:rPr lang="en-US" smtClean="0"/>
              <a:t>10</a:t>
            </a:fld>
            <a:endParaRPr lang="en-US"/>
          </a:p>
        </p:txBody>
      </p:sp>
    </p:spTree>
    <p:extLst>
      <p:ext uri="{BB962C8B-B14F-4D97-AF65-F5344CB8AC3E}">
        <p14:creationId xmlns:p14="http://schemas.microsoft.com/office/powerpoint/2010/main" val="133640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D90E8-6AB6-4DDB-90D3-ED9944806AF6}" type="slidenum">
              <a:rPr lang="en-US"/>
              <a:pPr/>
              <a:t>11</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r>
              <a:rPr lang="en-US" dirty="0"/>
              <a:t>The important data include the patient’s acute cardiac failure and the preferred therapy. These are added to the map in the next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ctr"/>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93058CC-DE77-401E-8F53-64017A9498AE}"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2365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058CC-DE77-401E-8F53-64017A9498AE}"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43497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058CC-DE77-401E-8F53-64017A9498AE}"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367118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058CC-DE77-401E-8F53-64017A9498AE}"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420119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3058CC-DE77-401E-8F53-64017A9498AE}"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414979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3058CC-DE77-401E-8F53-64017A9498AE}" type="datetimeFigureOut">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49682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3058CC-DE77-401E-8F53-64017A9498AE}" type="datetimeFigureOut">
              <a:rPr lang="en-US" smtClean="0"/>
              <a:t>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215468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3058CC-DE77-401E-8F53-64017A9498AE}" type="datetimeFigureOut">
              <a:rPr lang="en-US" smtClean="0"/>
              <a:t>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123288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058CC-DE77-401E-8F53-64017A9498AE}" type="datetimeFigureOut">
              <a:rPr lang="en-US" smtClean="0"/>
              <a:t>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190459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3058CC-DE77-401E-8F53-64017A9498AE}" type="datetimeFigureOut">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386827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3058CC-DE77-401E-8F53-64017A9498AE}" type="datetimeFigureOut">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48B95-2FF6-419F-8A1A-D8CC8AA01309}" type="slidenum">
              <a:rPr lang="en-US" smtClean="0"/>
              <a:t>‹#›</a:t>
            </a:fld>
            <a:endParaRPr lang="en-US"/>
          </a:p>
        </p:txBody>
      </p:sp>
    </p:spTree>
    <p:extLst>
      <p:ext uri="{BB962C8B-B14F-4D97-AF65-F5344CB8AC3E}">
        <p14:creationId xmlns:p14="http://schemas.microsoft.com/office/powerpoint/2010/main" val="32746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2865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917701"/>
            <a:ext cx="7886700" cy="38893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3058CC-DE77-401E-8F53-64017A9498AE}" type="datetimeFigureOut">
              <a:rPr lang="en-US" smtClean="0"/>
              <a:t>12/9/21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648B95-2FF6-419F-8A1A-D8CC8AA01309}" type="slidenum">
              <a:rPr lang="en-US" smtClean="0"/>
              <a:t>‹#›</a:t>
            </a:fld>
            <a:endParaRPr lang="en-US"/>
          </a:p>
        </p:txBody>
      </p:sp>
      <p:sp>
        <p:nvSpPr>
          <p:cNvPr id="7" name="Rectangle 6"/>
          <p:cNvSpPr/>
          <p:nvPr userDrawn="1"/>
        </p:nvSpPr>
        <p:spPr>
          <a:xfrm>
            <a:off x="0" y="5943600"/>
            <a:ext cx="9144000" cy="914400"/>
          </a:xfrm>
          <a:prstGeom prst="rect">
            <a:avLst/>
          </a:prstGeom>
          <a:solidFill>
            <a:srgbClr val="99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5943600"/>
            <a:ext cx="9144000" cy="1588"/>
          </a:xfrm>
          <a:prstGeom prst="line">
            <a:avLst/>
          </a:prstGeom>
          <a:ln w="25400">
            <a:solidFill>
              <a:srgbClr val="FFCC00"/>
            </a:solidFill>
          </a:ln>
          <a:effectLst/>
        </p:spPr>
        <p:style>
          <a:lnRef idx="2">
            <a:schemeClr val="accent1"/>
          </a:lnRef>
          <a:fillRef idx="0">
            <a:schemeClr val="accent1"/>
          </a:fillRef>
          <a:effectRef idx="1">
            <a:schemeClr val="accent1"/>
          </a:effectRef>
          <a:fontRef idx="minor">
            <a:schemeClr val="tx1"/>
          </a:fontRef>
        </p:style>
      </p:cxnSp>
      <p:pic>
        <p:nvPicPr>
          <p:cNvPr id="9" name="Picture 8" descr="Regular Use Shield_GoldOnTrans.eps"/>
          <p:cNvPicPr>
            <a:picLocks noChangeAspect="1"/>
          </p:cNvPicPr>
          <p:nvPr userDrawn="1"/>
        </p:nvPicPr>
        <p:blipFill>
          <a:blip r:embed="rId13"/>
          <a:stretch>
            <a:fillRect/>
          </a:stretch>
        </p:blipFill>
        <p:spPr>
          <a:xfrm>
            <a:off x="8001000" y="228600"/>
            <a:ext cx="914400" cy="914400"/>
          </a:xfrm>
          <a:prstGeom prst="rect">
            <a:avLst/>
          </a:prstGeom>
        </p:spPr>
      </p:pic>
      <p:pic>
        <p:nvPicPr>
          <p:cNvPr id="10" name="Picture 9">
            <a:extLst>
              <a:ext uri="{FF2B5EF4-FFF2-40B4-BE49-F238E27FC236}">
                <a16:creationId xmlns:a16="http://schemas.microsoft.com/office/drawing/2014/main" id="{27243152-288B-1D48-98DE-8A8CEEA7FFD6}"/>
              </a:ext>
            </a:extLst>
          </p:cNvPr>
          <p:cNvPicPr>
            <a:picLocks noChangeAspect="1"/>
          </p:cNvPicPr>
          <p:nvPr userDrawn="1"/>
        </p:nvPicPr>
        <p:blipFill>
          <a:blip r:embed="rId14"/>
          <a:stretch>
            <a:fillRect/>
          </a:stretch>
        </p:blipFill>
        <p:spPr>
          <a:xfrm>
            <a:off x="304800" y="6172200"/>
            <a:ext cx="1936750" cy="527050"/>
          </a:xfrm>
          <a:prstGeom prst="rect">
            <a:avLst/>
          </a:prstGeom>
        </p:spPr>
      </p:pic>
      <p:sp>
        <p:nvSpPr>
          <p:cNvPr id="11" name="Rectangle 10"/>
          <p:cNvSpPr/>
          <p:nvPr userDrawn="1"/>
        </p:nvSpPr>
        <p:spPr>
          <a:xfrm>
            <a:off x="4927302" y="6488668"/>
            <a:ext cx="4314323" cy="369332"/>
          </a:xfrm>
          <a:prstGeom prst="rect">
            <a:avLst/>
          </a:prstGeom>
        </p:spPr>
        <p:txBody>
          <a:bodyPr wrap="none">
            <a:spAutoFit/>
          </a:bodyPr>
          <a:lstStyle/>
          <a:p>
            <a:r>
              <a:rPr lang="en-US" dirty="0">
                <a:solidFill>
                  <a:schemeClr val="accent4"/>
                </a:solidFill>
              </a:rPr>
              <a:t>https://uscedu.sharepoint.com/sites/KLASS </a:t>
            </a:r>
          </a:p>
        </p:txBody>
      </p:sp>
    </p:spTree>
    <p:extLst>
      <p:ext uri="{BB962C8B-B14F-4D97-AF65-F5344CB8AC3E}">
        <p14:creationId xmlns:p14="http://schemas.microsoft.com/office/powerpoint/2010/main" val="36916703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4000" kern="1200">
          <a:solidFill>
            <a:srgbClr val="991B1E"/>
          </a:solidFill>
          <a:latin typeface="+mn-lt"/>
          <a:ea typeface="+mj-ea"/>
          <a:cs typeface="+mj-cs"/>
        </a:defRPr>
      </a:lvl1pPr>
    </p:titleStyle>
    <p:bodyStyle>
      <a:lvl1pPr marL="171450" indent="-228600" algn="l" defTabSz="685800" rtl="0" eaLnBrk="1" latinLnBrk="0" hangingPunct="1">
        <a:lnSpc>
          <a:spcPct val="100000"/>
        </a:lnSpc>
        <a:spcBef>
          <a:spcPts val="1200"/>
        </a:spcBef>
        <a:spcAft>
          <a:spcPts val="600"/>
        </a:spcAft>
        <a:buFont typeface="Arial" panose="020B0604020202020204" pitchFamily="34" charset="0"/>
        <a:buChar char="•"/>
        <a:defRPr sz="2800" kern="1200">
          <a:solidFill>
            <a:schemeClr val="tx1"/>
          </a:solidFill>
          <a:latin typeface="+mn-lt"/>
          <a:ea typeface="+mn-ea"/>
          <a:cs typeface="+mn-cs"/>
        </a:defRPr>
      </a:lvl1pPr>
      <a:lvl2pPr marL="514350" indent="-228600" algn="l" defTabSz="685800" rtl="0" eaLnBrk="1" latinLnBrk="0" hangingPunct="1">
        <a:lnSpc>
          <a:spcPct val="100000"/>
        </a:lnSpc>
        <a:spcBef>
          <a:spcPts val="1200"/>
        </a:spcBef>
        <a:spcAft>
          <a:spcPts val="600"/>
        </a:spcAft>
        <a:buFont typeface="Arial" panose="020B0604020202020204" pitchFamily="34" charset="0"/>
        <a:buChar char="•"/>
        <a:defRPr sz="2400" kern="1200">
          <a:solidFill>
            <a:schemeClr val="tx1"/>
          </a:solidFill>
          <a:latin typeface="+mn-lt"/>
          <a:ea typeface="+mn-ea"/>
          <a:cs typeface="+mn-cs"/>
        </a:defRPr>
      </a:lvl2pPr>
      <a:lvl3pPr marL="857250" indent="-228600" algn="l" defTabSz="685800" rtl="0" eaLnBrk="1" latinLnBrk="0" hangingPunct="1">
        <a:lnSpc>
          <a:spcPct val="100000"/>
        </a:lnSpc>
        <a:spcBef>
          <a:spcPts val="1200"/>
        </a:spcBef>
        <a:spcAft>
          <a:spcPts val="600"/>
        </a:spcAft>
        <a:buFont typeface="Arial" panose="020B0604020202020204" pitchFamily="34" charset="0"/>
        <a:buChar char="•"/>
        <a:defRPr sz="1800" kern="1200">
          <a:solidFill>
            <a:schemeClr val="tx1"/>
          </a:solidFill>
          <a:latin typeface="+mn-lt"/>
          <a:ea typeface="+mn-ea"/>
          <a:cs typeface="+mn-cs"/>
        </a:defRPr>
      </a:lvl3pPr>
      <a:lvl4pPr marL="1200150" indent="-228600" algn="l" defTabSz="685800" rtl="0" eaLnBrk="1" latinLnBrk="0" hangingPunct="1">
        <a:lnSpc>
          <a:spcPct val="100000"/>
        </a:lnSpc>
        <a:spcBef>
          <a:spcPts val="1200"/>
        </a:spcBef>
        <a:spcAft>
          <a:spcPts val="600"/>
        </a:spcAft>
        <a:buFont typeface="Arial" panose="020B0604020202020204" pitchFamily="34" charset="0"/>
        <a:buChar char="•"/>
        <a:defRPr sz="1600" kern="1200">
          <a:solidFill>
            <a:schemeClr val="tx1"/>
          </a:solidFill>
          <a:latin typeface="+mn-lt"/>
          <a:ea typeface="+mn-ea"/>
          <a:cs typeface="+mn-cs"/>
        </a:defRPr>
      </a:lvl4pPr>
      <a:lvl5pPr marL="1543050" indent="-228600" algn="l" defTabSz="685800" rtl="0" eaLnBrk="1" latinLnBrk="0" hangingPunct="1">
        <a:lnSpc>
          <a:spcPct val="100000"/>
        </a:lnSpc>
        <a:spcBef>
          <a:spcPts val="1200"/>
        </a:spcBef>
        <a:spcAft>
          <a:spcPts val="600"/>
        </a:spcAft>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huffingtonpost.com/2014/05/22/exercise-effects-benefits-sedentary_n_5359172.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tuhsc.edu/medicine/medical-education/success-typ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myersbriggs.org/my-mbti-personality-type/mbti-basics/the-16-mbti-types.htmttp:/www.4mat.eu/4mat-what-is-it.asp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Improving your Test Taking Skills</a:t>
            </a:r>
          </a:p>
        </p:txBody>
      </p:sp>
      <p:sp>
        <p:nvSpPr>
          <p:cNvPr id="3" name="Subtitle 2"/>
          <p:cNvSpPr>
            <a:spLocks noGrp="1"/>
          </p:cNvSpPr>
          <p:nvPr>
            <p:ph type="subTitle" idx="1"/>
          </p:nvPr>
        </p:nvSpPr>
        <p:spPr/>
        <p:txBody>
          <a:bodyPr>
            <a:normAutofit fontScale="55000" lnSpcReduction="20000"/>
          </a:bodyPr>
          <a:lstStyle/>
          <a:p>
            <a:r>
              <a:rPr lang="en-US" dirty="0"/>
              <a:t>Ranna Nash, Ph.D.</a:t>
            </a:r>
          </a:p>
          <a:p>
            <a:r>
              <a:rPr lang="en-US" dirty="0"/>
              <a:t>Director of Academic Support Programs</a:t>
            </a:r>
          </a:p>
          <a:p>
            <a:r>
              <a:rPr lang="en-US" dirty="0"/>
              <a:t>Assistant Professor of Clinical Education</a:t>
            </a:r>
          </a:p>
          <a:p>
            <a:r>
              <a:rPr lang="en-US" dirty="0"/>
              <a:t>12/9/2021</a:t>
            </a:r>
          </a:p>
        </p:txBody>
      </p:sp>
    </p:spTree>
    <p:extLst>
      <p:ext uri="{BB962C8B-B14F-4D97-AF65-F5344CB8AC3E}">
        <p14:creationId xmlns:p14="http://schemas.microsoft.com/office/powerpoint/2010/main" val="20884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3491-58A8-2B42-8A09-690D264F826D}"/>
              </a:ext>
            </a:extLst>
          </p:cNvPr>
          <p:cNvSpPr>
            <a:spLocks noGrp="1"/>
          </p:cNvSpPr>
          <p:nvPr>
            <p:ph type="title"/>
          </p:nvPr>
        </p:nvSpPr>
        <p:spPr/>
        <p:txBody>
          <a:bodyPr/>
          <a:lstStyle/>
          <a:p>
            <a:r>
              <a:rPr lang="en-US" dirty="0"/>
              <a:t>Let’s do one together</a:t>
            </a:r>
          </a:p>
        </p:txBody>
      </p:sp>
      <p:sp>
        <p:nvSpPr>
          <p:cNvPr id="3" name="Content Placeholder 2">
            <a:extLst>
              <a:ext uri="{FF2B5EF4-FFF2-40B4-BE49-F238E27FC236}">
                <a16:creationId xmlns:a16="http://schemas.microsoft.com/office/drawing/2014/main" id="{4602E045-D54D-C547-8030-C6207D932075}"/>
              </a:ext>
            </a:extLst>
          </p:cNvPr>
          <p:cNvSpPr>
            <a:spLocks noGrp="1"/>
          </p:cNvSpPr>
          <p:nvPr>
            <p:ph idx="1"/>
          </p:nvPr>
        </p:nvSpPr>
        <p:spPr/>
        <p:txBody>
          <a:bodyPr>
            <a:normAutofit fontScale="55000" lnSpcReduction="20000"/>
          </a:bodyPr>
          <a:lstStyle/>
          <a:p>
            <a:r>
              <a:rPr lang="en-US" dirty="0"/>
              <a:t>An otherwise healthy 44-year-old man with no prior medical history has had increasing back pain and right hip pain for the past decade. The pain is worse at the end of the day. On physical examination he has bony enlargement of the distal interphalangeal joints. A radiograph of the spine reveals the presence of prominent osteophytes involving the vertebral bodies. There is sclerosis with narrowing of the joint space at the right acetabulum seen on a radiograph of the pelvis. Which of the following diseases is he most likely to have? </a:t>
            </a:r>
          </a:p>
          <a:p>
            <a:r>
              <a:rPr lang="en-US" dirty="0"/>
              <a:t>A  Gout </a:t>
            </a:r>
          </a:p>
          <a:p>
            <a:r>
              <a:rPr lang="en-US" dirty="0"/>
              <a:t>B  Rheumatoid arthritis </a:t>
            </a:r>
          </a:p>
          <a:p>
            <a:r>
              <a:rPr lang="en-US" dirty="0"/>
              <a:t>C  Osteoarthritis </a:t>
            </a:r>
          </a:p>
          <a:p>
            <a:r>
              <a:rPr lang="en-US" dirty="0"/>
              <a:t>D  Osteomyelitis </a:t>
            </a:r>
          </a:p>
          <a:p>
            <a:r>
              <a:rPr lang="en-US" dirty="0"/>
              <a:t>E  Lyme disease </a:t>
            </a:r>
          </a:p>
          <a:p>
            <a:r>
              <a:rPr lang="en-US" dirty="0"/>
              <a:t>F  Pseudogout</a:t>
            </a:r>
          </a:p>
          <a:p>
            <a:endParaRPr lang="en-US" dirty="0"/>
          </a:p>
        </p:txBody>
      </p:sp>
    </p:spTree>
    <p:extLst>
      <p:ext uri="{BB962C8B-B14F-4D97-AF65-F5344CB8AC3E}">
        <p14:creationId xmlns:p14="http://schemas.microsoft.com/office/powerpoint/2010/main" val="241735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304800" y="277813"/>
            <a:ext cx="8534400" cy="1627187"/>
          </a:xfrm>
        </p:spPr>
        <p:txBody>
          <a:bodyPr/>
          <a:lstStyle/>
          <a:p>
            <a:r>
              <a:rPr lang="en-US" dirty="0"/>
              <a:t>Let’s do one together: Can You Identify The Appropriate Patient Data?</a:t>
            </a:r>
          </a:p>
        </p:txBody>
      </p:sp>
      <p:sp>
        <p:nvSpPr>
          <p:cNvPr id="463875" name="Rectangle 3"/>
          <p:cNvSpPr>
            <a:spLocks noGrp="1" noChangeArrowheads="1"/>
          </p:cNvSpPr>
          <p:nvPr>
            <p:ph idx="1"/>
          </p:nvPr>
        </p:nvSpPr>
        <p:spPr>
          <a:xfrm>
            <a:off x="457200" y="1981200"/>
            <a:ext cx="8229600" cy="4149725"/>
          </a:xfrm>
        </p:spPr>
        <p:txBody>
          <a:bodyPr/>
          <a:lstStyle/>
          <a:p>
            <a:pPr marL="495300" indent="-495300"/>
            <a:r>
              <a:rPr lang="en-US" dirty="0"/>
              <a:t>A </a:t>
            </a:r>
            <a:r>
              <a:rPr lang="en-US" u="sng" dirty="0">
                <a:highlight>
                  <a:srgbClr val="FFFF00"/>
                </a:highlight>
              </a:rPr>
              <a:t>54-year-old female</a:t>
            </a:r>
            <a:r>
              <a:rPr lang="en-US" dirty="0">
                <a:highlight>
                  <a:srgbClr val="FFFF00"/>
                </a:highlight>
              </a:rPr>
              <a:t> </a:t>
            </a:r>
            <a:r>
              <a:rPr lang="en-US" dirty="0"/>
              <a:t>who lives in an economically underdeveloped country is brought to a village clinic in </a:t>
            </a:r>
            <a:r>
              <a:rPr lang="en-US" u="sng" dirty="0">
                <a:highlight>
                  <a:srgbClr val="FFFF00"/>
                </a:highlight>
              </a:rPr>
              <a:t>acute</a:t>
            </a:r>
            <a:r>
              <a:rPr lang="en-US" dirty="0">
                <a:highlight>
                  <a:srgbClr val="FFFF00"/>
                </a:highlight>
              </a:rPr>
              <a:t> </a:t>
            </a:r>
            <a:r>
              <a:rPr lang="en-US" u="sng" dirty="0">
                <a:highlight>
                  <a:srgbClr val="FFFF00"/>
                </a:highlight>
              </a:rPr>
              <a:t>cardiac</a:t>
            </a:r>
            <a:r>
              <a:rPr lang="en-US" dirty="0">
                <a:highlight>
                  <a:srgbClr val="FFFF00"/>
                </a:highlight>
              </a:rPr>
              <a:t> </a:t>
            </a:r>
            <a:r>
              <a:rPr lang="en-US" u="sng" dirty="0">
                <a:highlight>
                  <a:srgbClr val="FFFF00"/>
                </a:highlight>
              </a:rPr>
              <a:t>failure</a:t>
            </a:r>
            <a:r>
              <a:rPr lang="en-US" dirty="0"/>
              <a:t>. The preferred therapy is </a:t>
            </a:r>
            <a:r>
              <a:rPr lang="en-US" u="sng" dirty="0">
                <a:highlight>
                  <a:srgbClr val="FFFF00"/>
                </a:highlight>
              </a:rPr>
              <a:t>intravenous</a:t>
            </a:r>
            <a:r>
              <a:rPr lang="en-US" dirty="0">
                <a:highlight>
                  <a:srgbClr val="FFFF00"/>
                </a:highlight>
              </a:rPr>
              <a:t> </a:t>
            </a:r>
            <a:r>
              <a:rPr lang="en-US" u="sng" dirty="0">
                <a:highlight>
                  <a:srgbClr val="FFFF00"/>
                </a:highlight>
              </a:rPr>
              <a:t>dobutamine</a:t>
            </a:r>
            <a:r>
              <a:rPr lang="en-US" dirty="0"/>
              <a:t>, but this drug is too expensive and is therefore unavailable. </a:t>
            </a:r>
            <a:r>
              <a:rPr lang="en-US" u="sng" dirty="0">
                <a:highlight>
                  <a:srgbClr val="FFFF00"/>
                </a:highlight>
              </a:rPr>
              <a:t>Which of the following is the most suitable alternative to dobutamine in treating this patient?</a:t>
            </a:r>
          </a:p>
          <a:p>
            <a:pPr marL="495300" indent="-495300"/>
            <a:endParaRPr lang="en-US" dirty="0"/>
          </a:p>
        </p:txBody>
      </p:sp>
      <p:sp>
        <p:nvSpPr>
          <p:cNvPr id="4" name="Slide Number Placeholder 5"/>
          <p:cNvSpPr>
            <a:spLocks noGrp="1"/>
          </p:cNvSpPr>
          <p:nvPr>
            <p:ph type="sldNum" sz="quarter" idx="12"/>
          </p:nvPr>
        </p:nvSpPr>
        <p:spPr/>
        <p:txBody>
          <a:bodyPr/>
          <a:lstStyle/>
          <a:p>
            <a:fld id="{8B343811-6657-4B46-83FD-2C536C301A1A}"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417E-5B66-9948-AFE8-1D818BEC311E}"/>
              </a:ext>
            </a:extLst>
          </p:cNvPr>
          <p:cNvSpPr>
            <a:spLocks noGrp="1"/>
          </p:cNvSpPr>
          <p:nvPr>
            <p:ph type="title"/>
          </p:nvPr>
        </p:nvSpPr>
        <p:spPr/>
        <p:txBody>
          <a:bodyPr/>
          <a:lstStyle/>
          <a:p>
            <a:r>
              <a:rPr lang="en-US" dirty="0"/>
              <a:t>Here is the Analysis</a:t>
            </a:r>
          </a:p>
        </p:txBody>
      </p:sp>
      <p:pic>
        <p:nvPicPr>
          <p:cNvPr id="4" name="Content Placeholder 3">
            <a:extLst>
              <a:ext uri="{FF2B5EF4-FFF2-40B4-BE49-F238E27FC236}">
                <a16:creationId xmlns:a16="http://schemas.microsoft.com/office/drawing/2014/main" id="{327BC5BA-F9DD-B343-9197-3F6F2E7E2712}"/>
              </a:ext>
            </a:extLst>
          </p:cNvPr>
          <p:cNvPicPr>
            <a:picLocks noGrp="1" noChangeAspect="1"/>
          </p:cNvPicPr>
          <p:nvPr>
            <p:ph idx="1"/>
          </p:nvPr>
        </p:nvPicPr>
        <p:blipFill>
          <a:blip r:embed="rId3"/>
          <a:stretch>
            <a:fillRect/>
          </a:stretch>
        </p:blipFill>
        <p:spPr>
          <a:xfrm>
            <a:off x="886691" y="1363908"/>
            <a:ext cx="6351236" cy="4006582"/>
          </a:xfrm>
          <a:prstGeom prst="rect">
            <a:avLst/>
          </a:prstGeom>
        </p:spPr>
      </p:pic>
    </p:spTree>
    <p:extLst>
      <p:ext uri="{BB962C8B-B14F-4D97-AF65-F5344CB8AC3E}">
        <p14:creationId xmlns:p14="http://schemas.microsoft.com/office/powerpoint/2010/main" val="74958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28600" y="277813"/>
            <a:ext cx="8686800" cy="1779587"/>
          </a:xfrm>
        </p:spPr>
        <p:txBody>
          <a:bodyPr>
            <a:normAutofit/>
          </a:bodyPr>
          <a:lstStyle/>
          <a:p>
            <a:r>
              <a:rPr lang="en-US" dirty="0"/>
              <a:t>Now add the </a:t>
            </a:r>
            <a:r>
              <a:rPr lang="en-US" sz="4000" dirty="0"/>
              <a:t>Patient Data – add significant information</a:t>
            </a:r>
          </a:p>
        </p:txBody>
      </p:sp>
      <p:sp>
        <p:nvSpPr>
          <p:cNvPr id="465923" name="Rectangle 3"/>
          <p:cNvSpPr>
            <a:spLocks noGrp="1" noChangeArrowheads="1"/>
          </p:cNvSpPr>
          <p:nvPr>
            <p:ph idx="1"/>
          </p:nvPr>
        </p:nvSpPr>
        <p:spPr>
          <a:xfrm>
            <a:off x="457200" y="2438400"/>
            <a:ext cx="8229600" cy="3692525"/>
          </a:xfrm>
        </p:spPr>
        <p:txBody>
          <a:bodyPr/>
          <a:lstStyle/>
          <a:p>
            <a:pPr>
              <a:buFont typeface="Wingdings" pitchFamily="2" charset="2"/>
              <a:buNone/>
            </a:pPr>
            <a:r>
              <a:rPr lang="en-US" u="sng" dirty="0">
                <a:highlight>
                  <a:srgbClr val="FFFF00"/>
                </a:highlight>
              </a:rPr>
              <a:t>54-year-old female</a:t>
            </a:r>
          </a:p>
          <a:p>
            <a:pPr>
              <a:buFont typeface="Wingdings" pitchFamily="2" charset="2"/>
              <a:buNone/>
            </a:pPr>
            <a:r>
              <a:rPr lang="en-US" u="sng" dirty="0">
                <a:highlight>
                  <a:srgbClr val="FFFF00"/>
                </a:highlight>
              </a:rPr>
              <a:t>acute</a:t>
            </a:r>
            <a:r>
              <a:rPr lang="en-US" dirty="0">
                <a:highlight>
                  <a:srgbClr val="FFFF00"/>
                </a:highlight>
              </a:rPr>
              <a:t> </a:t>
            </a:r>
            <a:r>
              <a:rPr lang="en-US" u="sng" dirty="0">
                <a:highlight>
                  <a:srgbClr val="FFFF00"/>
                </a:highlight>
              </a:rPr>
              <a:t>cardiac</a:t>
            </a:r>
            <a:r>
              <a:rPr lang="en-US" dirty="0">
                <a:highlight>
                  <a:srgbClr val="FFFF00"/>
                </a:highlight>
              </a:rPr>
              <a:t> </a:t>
            </a:r>
            <a:r>
              <a:rPr lang="en-US" u="sng" dirty="0">
                <a:highlight>
                  <a:srgbClr val="FFFF00"/>
                </a:highlight>
              </a:rPr>
              <a:t>failure</a:t>
            </a:r>
          </a:p>
          <a:p>
            <a:pPr>
              <a:buFont typeface="Wingdings" pitchFamily="2" charset="2"/>
              <a:buNone/>
            </a:pPr>
            <a:r>
              <a:rPr lang="en-US" u="sng" dirty="0">
                <a:highlight>
                  <a:srgbClr val="FFFF00"/>
                </a:highlight>
              </a:rPr>
              <a:t>intravenous</a:t>
            </a:r>
            <a:r>
              <a:rPr lang="en-US" dirty="0">
                <a:highlight>
                  <a:srgbClr val="FFFF00"/>
                </a:highlight>
              </a:rPr>
              <a:t> </a:t>
            </a:r>
            <a:r>
              <a:rPr lang="en-US" u="sng" dirty="0">
                <a:highlight>
                  <a:srgbClr val="FFFF00"/>
                </a:highlight>
              </a:rPr>
              <a:t>dobutamine</a:t>
            </a:r>
          </a:p>
          <a:p>
            <a:pPr>
              <a:buFont typeface="Wingdings" pitchFamily="2" charset="2"/>
              <a:buNone/>
            </a:pPr>
            <a:r>
              <a:rPr lang="en-US" dirty="0"/>
              <a:t>What am I missing?</a:t>
            </a:r>
          </a:p>
        </p:txBody>
      </p:sp>
      <p:sp>
        <p:nvSpPr>
          <p:cNvPr id="4" name="Slide Number Placeholder 5"/>
          <p:cNvSpPr>
            <a:spLocks noGrp="1"/>
          </p:cNvSpPr>
          <p:nvPr>
            <p:ph type="sldNum" sz="quarter" idx="12"/>
          </p:nvPr>
        </p:nvSpPr>
        <p:spPr/>
        <p:txBody>
          <a:bodyPr/>
          <a:lstStyle/>
          <a:p>
            <a:fld id="{A2955D44-4187-495D-BE8C-758D7ACDEA15}"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1495352-F027-43F9-B4F4-D42B8B02DA06}" type="slidenum">
              <a:rPr lang="en-US"/>
              <a:pPr/>
              <a:t>14</a:t>
            </a:fld>
            <a:endParaRPr lang="en-US"/>
          </a:p>
        </p:txBody>
      </p:sp>
      <p:pic>
        <p:nvPicPr>
          <p:cNvPr id="588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4288"/>
            <a:ext cx="8886825" cy="592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03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457200" y="277813"/>
            <a:ext cx="8382000" cy="941387"/>
          </a:xfrm>
        </p:spPr>
        <p:txBody>
          <a:bodyPr>
            <a:normAutofit fontScale="90000"/>
          </a:bodyPr>
          <a:lstStyle/>
          <a:p>
            <a:r>
              <a:rPr lang="en-US" sz="4000" dirty="0"/>
              <a:t>Illustration Of Concept Mapping Process</a:t>
            </a:r>
          </a:p>
        </p:txBody>
      </p:sp>
      <p:sp>
        <p:nvSpPr>
          <p:cNvPr id="466947" name="Rectangle 3"/>
          <p:cNvSpPr>
            <a:spLocks noGrp="1" noChangeArrowheads="1"/>
          </p:cNvSpPr>
          <p:nvPr>
            <p:ph idx="1"/>
          </p:nvPr>
        </p:nvSpPr>
        <p:spPr>
          <a:xfrm>
            <a:off x="457200" y="1219200"/>
            <a:ext cx="8229600" cy="4911725"/>
          </a:xfrm>
        </p:spPr>
        <p:txBody>
          <a:bodyPr/>
          <a:lstStyle/>
          <a:p>
            <a:endParaRPr lang="en-US"/>
          </a:p>
        </p:txBody>
      </p:sp>
      <p:sp>
        <p:nvSpPr>
          <p:cNvPr id="5" name="Slide Number Placeholder 5"/>
          <p:cNvSpPr>
            <a:spLocks noGrp="1"/>
          </p:cNvSpPr>
          <p:nvPr>
            <p:ph type="sldNum" sz="quarter" idx="12"/>
          </p:nvPr>
        </p:nvSpPr>
        <p:spPr/>
        <p:txBody>
          <a:bodyPr/>
          <a:lstStyle/>
          <a:p>
            <a:fld id="{7D874EB9-3ADA-4524-8FFD-DD3CA7D2BC2D}" type="slidenum">
              <a:rPr lang="en-US"/>
              <a:pPr/>
              <a:t>15</a:t>
            </a:fld>
            <a:endParaRPr lang="en-US"/>
          </a:p>
        </p:txBody>
      </p:sp>
      <p:pic>
        <p:nvPicPr>
          <p:cNvPr id="466948" name="Picture 4" descr="pharm adrenergic data plus no answers"/>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381000" y="277813"/>
            <a:ext cx="8458200" cy="1550987"/>
          </a:xfrm>
        </p:spPr>
        <p:txBody>
          <a:bodyPr/>
          <a:lstStyle/>
          <a:p>
            <a:r>
              <a:rPr lang="en-US" dirty="0"/>
              <a:t>Now put the answers in: </a:t>
            </a:r>
            <a:r>
              <a:rPr lang="en-US" sz="4000" dirty="0"/>
              <a:t>Log in answer choices</a:t>
            </a:r>
          </a:p>
        </p:txBody>
      </p:sp>
      <p:sp>
        <p:nvSpPr>
          <p:cNvPr id="467971" name="Rectangle 3"/>
          <p:cNvSpPr>
            <a:spLocks noGrp="1" noChangeArrowheads="1"/>
          </p:cNvSpPr>
          <p:nvPr>
            <p:ph idx="1"/>
          </p:nvPr>
        </p:nvSpPr>
        <p:spPr>
          <a:xfrm>
            <a:off x="457200" y="2438400"/>
            <a:ext cx="8229600" cy="3692525"/>
          </a:xfrm>
        </p:spPr>
        <p:txBody>
          <a:bodyPr/>
          <a:lstStyle/>
          <a:p>
            <a:pPr>
              <a:buFont typeface="Wingdings" pitchFamily="2" charset="2"/>
              <a:buNone/>
            </a:pPr>
            <a:r>
              <a:rPr lang="en-US" dirty="0"/>
              <a:t>Fill in answer choice information in concept map template</a:t>
            </a:r>
          </a:p>
          <a:p>
            <a:endParaRPr lang="en-US" dirty="0"/>
          </a:p>
          <a:p>
            <a:r>
              <a:rPr lang="en-US" dirty="0"/>
              <a:t>Note: The time taken to enter information into map gives “processing” time.</a:t>
            </a:r>
          </a:p>
        </p:txBody>
      </p:sp>
      <p:sp>
        <p:nvSpPr>
          <p:cNvPr id="4" name="Slide Number Placeholder 5"/>
          <p:cNvSpPr>
            <a:spLocks noGrp="1"/>
          </p:cNvSpPr>
          <p:nvPr>
            <p:ph type="sldNum" sz="quarter" idx="12"/>
          </p:nvPr>
        </p:nvSpPr>
        <p:spPr/>
        <p:txBody>
          <a:bodyPr/>
          <a:lstStyle/>
          <a:p>
            <a:fld id="{1D70CE7E-1F23-4885-AA67-690DB47DEBC4}" type="slidenum">
              <a:rPr lang="en-US"/>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457200" y="277813"/>
            <a:ext cx="8229600" cy="788987"/>
          </a:xfrm>
        </p:spPr>
        <p:txBody>
          <a:bodyPr/>
          <a:lstStyle/>
          <a:p>
            <a:r>
              <a:rPr lang="en-US" dirty="0"/>
              <a:t>Answer Choices</a:t>
            </a:r>
          </a:p>
        </p:txBody>
      </p:sp>
      <p:sp>
        <p:nvSpPr>
          <p:cNvPr id="468995" name="Rectangle 3"/>
          <p:cNvSpPr>
            <a:spLocks noGrp="1" noChangeArrowheads="1"/>
          </p:cNvSpPr>
          <p:nvPr>
            <p:ph idx="1"/>
          </p:nvPr>
        </p:nvSpPr>
        <p:spPr>
          <a:xfrm>
            <a:off x="457200" y="1143000"/>
            <a:ext cx="8229600" cy="5562600"/>
          </a:xfrm>
        </p:spPr>
        <p:txBody>
          <a:bodyPr>
            <a:normAutofit/>
          </a:bodyPr>
          <a:lstStyle/>
          <a:p>
            <a:pPr marL="495300" indent="-495300">
              <a:lnSpc>
                <a:spcPct val="90000"/>
              </a:lnSpc>
            </a:pPr>
            <a:r>
              <a:rPr lang="en-US" sz="1800" dirty="0"/>
              <a:t>A 54-year-old female who lives in an economically underdeveloped country is brought to a village clinic in acute cardiac failure. The preferred therapy is intravenous dobutamine, but this drug is too expensive and is unavailable. Which of the following is the most suitable alternative to dobutamine in treating this patient?</a:t>
            </a:r>
            <a:endParaRPr lang="en-US" dirty="0"/>
          </a:p>
          <a:p>
            <a:pPr marL="495300" indent="-495300">
              <a:lnSpc>
                <a:spcPct val="90000"/>
              </a:lnSpc>
              <a:buFont typeface="Wingdings" pitchFamily="2" charset="2"/>
              <a:buNone/>
            </a:pPr>
            <a:r>
              <a:rPr lang="en-US" sz="2800" dirty="0"/>
              <a:t>A.	</a:t>
            </a:r>
            <a:r>
              <a:rPr lang="en-US" dirty="0"/>
              <a:t>high dose dopamine</a:t>
            </a:r>
          </a:p>
          <a:p>
            <a:pPr marL="495300" indent="-495300">
              <a:lnSpc>
                <a:spcPct val="90000"/>
              </a:lnSpc>
              <a:buFont typeface="Wingdings" pitchFamily="2" charset="2"/>
              <a:buNone/>
            </a:pPr>
            <a:r>
              <a:rPr lang="en-US" dirty="0"/>
              <a:t>B.	ephedrine</a:t>
            </a:r>
          </a:p>
          <a:p>
            <a:pPr marL="495300" indent="-495300">
              <a:lnSpc>
                <a:spcPct val="90000"/>
              </a:lnSpc>
              <a:buFont typeface="Wingdings" pitchFamily="2" charset="2"/>
              <a:buNone/>
            </a:pPr>
            <a:r>
              <a:rPr lang="en-US" dirty="0"/>
              <a:t>C.	ephedrine plus propranolol</a:t>
            </a:r>
          </a:p>
          <a:p>
            <a:pPr marL="495300" indent="-495300">
              <a:lnSpc>
                <a:spcPct val="90000"/>
              </a:lnSpc>
              <a:buFont typeface="Wingdings" pitchFamily="2" charset="2"/>
              <a:buNone/>
            </a:pPr>
            <a:r>
              <a:rPr lang="en-US" dirty="0"/>
              <a:t>D.	norepinephrine plus </a:t>
            </a:r>
            <a:r>
              <a:rPr lang="en-US" dirty="0" err="1"/>
              <a:t>phentolamine</a:t>
            </a:r>
            <a:endParaRPr lang="en-US" dirty="0"/>
          </a:p>
          <a:p>
            <a:pPr marL="495300" indent="-495300">
              <a:lnSpc>
                <a:spcPct val="90000"/>
              </a:lnSpc>
              <a:buFont typeface="Wingdings" pitchFamily="2" charset="2"/>
              <a:buNone/>
            </a:pPr>
            <a:r>
              <a:rPr lang="en-US" dirty="0"/>
              <a:t>E.	phenylephrine plus atropine</a:t>
            </a:r>
          </a:p>
        </p:txBody>
      </p:sp>
      <p:sp>
        <p:nvSpPr>
          <p:cNvPr id="4" name="Slide Number Placeholder 5"/>
          <p:cNvSpPr>
            <a:spLocks noGrp="1"/>
          </p:cNvSpPr>
          <p:nvPr>
            <p:ph type="sldNum" sz="quarter" idx="12"/>
          </p:nvPr>
        </p:nvSpPr>
        <p:spPr/>
        <p:txBody>
          <a:bodyPr/>
          <a:lstStyle/>
          <a:p>
            <a:fld id="{CA797915-DEDB-4469-A077-18B67128A88C}"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457200" y="277813"/>
            <a:ext cx="8382000" cy="941387"/>
          </a:xfrm>
        </p:spPr>
        <p:txBody>
          <a:bodyPr>
            <a:normAutofit fontScale="90000"/>
          </a:bodyPr>
          <a:lstStyle/>
          <a:p>
            <a:r>
              <a:rPr lang="en-US" sz="4000"/>
              <a:t>Illustration Of Concept Mapping Process</a:t>
            </a:r>
          </a:p>
        </p:txBody>
      </p:sp>
      <p:sp>
        <p:nvSpPr>
          <p:cNvPr id="470019" name="Rectangle 3"/>
          <p:cNvSpPr>
            <a:spLocks noGrp="1" noChangeArrowheads="1"/>
          </p:cNvSpPr>
          <p:nvPr>
            <p:ph idx="1"/>
          </p:nvPr>
        </p:nvSpPr>
        <p:spPr>
          <a:xfrm>
            <a:off x="457200" y="1219200"/>
            <a:ext cx="8229600" cy="4911725"/>
          </a:xfrm>
        </p:spPr>
        <p:txBody>
          <a:bodyPr/>
          <a:lstStyle/>
          <a:p>
            <a:endParaRPr lang="en-US"/>
          </a:p>
        </p:txBody>
      </p:sp>
      <p:sp>
        <p:nvSpPr>
          <p:cNvPr id="5" name="Slide Number Placeholder 5"/>
          <p:cNvSpPr>
            <a:spLocks noGrp="1"/>
          </p:cNvSpPr>
          <p:nvPr>
            <p:ph type="sldNum" sz="quarter" idx="12"/>
          </p:nvPr>
        </p:nvSpPr>
        <p:spPr/>
        <p:txBody>
          <a:bodyPr/>
          <a:lstStyle/>
          <a:p>
            <a:fld id="{C5CED09C-C50C-419A-A405-D7F9F8A89979}" type="slidenum">
              <a:rPr lang="en-US"/>
              <a:pPr/>
              <a:t>18</a:t>
            </a:fld>
            <a:endParaRPr lang="en-US"/>
          </a:p>
        </p:txBody>
      </p:sp>
      <p:pic>
        <p:nvPicPr>
          <p:cNvPr id="470020" name="Picture 4" descr="pharm adrenergic data plus"/>
          <p:cNvPicPr>
            <a:picLocks noChangeAspect="1" noChangeArrowheads="1"/>
          </p:cNvPicPr>
          <p:nvPr/>
        </p:nvPicPr>
        <p:blipFill>
          <a:blip r:embed="rId3" cstate="print"/>
          <a:srcRect/>
          <a:stretch>
            <a:fillRect/>
          </a:stretch>
        </p:blipFill>
        <p:spPr bwMode="auto">
          <a:xfrm>
            <a:off x="0" y="-3175"/>
            <a:ext cx="9144000" cy="68611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76200" y="277813"/>
            <a:ext cx="9067800" cy="1474787"/>
          </a:xfrm>
        </p:spPr>
        <p:txBody>
          <a:bodyPr/>
          <a:lstStyle/>
          <a:p>
            <a:r>
              <a:rPr lang="en-US" dirty="0"/>
              <a:t>Now decide on facts needed to rule out wrong answers</a:t>
            </a:r>
          </a:p>
        </p:txBody>
      </p:sp>
      <p:sp>
        <p:nvSpPr>
          <p:cNvPr id="471043" name="Rectangle 3"/>
          <p:cNvSpPr>
            <a:spLocks noGrp="1" noChangeArrowheads="1"/>
          </p:cNvSpPr>
          <p:nvPr>
            <p:ph idx="1"/>
          </p:nvPr>
        </p:nvSpPr>
        <p:spPr>
          <a:xfrm>
            <a:off x="457200" y="2438400"/>
            <a:ext cx="8229600" cy="3692525"/>
          </a:xfrm>
        </p:spPr>
        <p:txBody>
          <a:bodyPr/>
          <a:lstStyle/>
          <a:p>
            <a:pPr>
              <a:buFont typeface="Wingdings" pitchFamily="2" charset="2"/>
              <a:buNone/>
            </a:pPr>
            <a:r>
              <a:rPr lang="en-US" dirty="0"/>
              <a:t>Identify relevant information for each answer that contributes to ruling it out. </a:t>
            </a:r>
          </a:p>
        </p:txBody>
      </p:sp>
      <p:sp>
        <p:nvSpPr>
          <p:cNvPr id="4" name="Slide Number Placeholder 5"/>
          <p:cNvSpPr>
            <a:spLocks noGrp="1"/>
          </p:cNvSpPr>
          <p:nvPr>
            <p:ph type="sldNum" sz="quarter" idx="12"/>
          </p:nvPr>
        </p:nvSpPr>
        <p:spPr/>
        <p:txBody>
          <a:bodyPr/>
          <a:lstStyle/>
          <a:p>
            <a:fld id="{4C0D0677-F10C-4A00-A8B9-A8E2494CAAF0}"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fontAlgn="base"/>
            <a:r>
              <a:rPr lang="en-US" dirty="0"/>
              <a:t>Describe your learning style in terms of what motivates you and how you learn and study most effectively.​</a:t>
            </a:r>
          </a:p>
          <a:p>
            <a:pPr fontAlgn="base"/>
            <a:r>
              <a:rPr lang="en-US" dirty="0"/>
              <a:t>Apply the question analysis method</a:t>
            </a:r>
          </a:p>
          <a:p>
            <a:pPr fontAlgn="base"/>
            <a:r>
              <a:rPr lang="en-US" dirty="0"/>
              <a:t>Apply techniques to plan your studying around your other commitments.​</a:t>
            </a:r>
          </a:p>
        </p:txBody>
      </p:sp>
    </p:spTree>
    <p:extLst>
      <p:ext uri="{BB962C8B-B14F-4D97-AF65-F5344CB8AC3E}">
        <p14:creationId xmlns:p14="http://schemas.microsoft.com/office/powerpoint/2010/main" val="383102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457200" y="277813"/>
            <a:ext cx="8382000" cy="941387"/>
          </a:xfrm>
        </p:spPr>
        <p:txBody>
          <a:bodyPr>
            <a:normAutofit fontScale="90000"/>
          </a:bodyPr>
          <a:lstStyle/>
          <a:p>
            <a:r>
              <a:rPr lang="en-US" sz="4000"/>
              <a:t>Illustration Of Concept Mapping Process</a:t>
            </a:r>
          </a:p>
        </p:txBody>
      </p:sp>
      <p:sp>
        <p:nvSpPr>
          <p:cNvPr id="472067" name="Rectangle 3"/>
          <p:cNvSpPr>
            <a:spLocks noGrp="1" noChangeArrowheads="1"/>
          </p:cNvSpPr>
          <p:nvPr>
            <p:ph idx="1"/>
          </p:nvPr>
        </p:nvSpPr>
        <p:spPr>
          <a:xfrm>
            <a:off x="457200" y="1219200"/>
            <a:ext cx="8229600" cy="4911725"/>
          </a:xfrm>
        </p:spPr>
        <p:txBody>
          <a:bodyPr/>
          <a:lstStyle/>
          <a:p>
            <a:endParaRPr lang="en-US"/>
          </a:p>
        </p:txBody>
      </p:sp>
      <p:sp>
        <p:nvSpPr>
          <p:cNvPr id="5" name="Slide Number Placeholder 5"/>
          <p:cNvSpPr>
            <a:spLocks noGrp="1"/>
          </p:cNvSpPr>
          <p:nvPr>
            <p:ph type="sldNum" sz="quarter" idx="12"/>
          </p:nvPr>
        </p:nvSpPr>
        <p:spPr/>
        <p:txBody>
          <a:bodyPr/>
          <a:lstStyle/>
          <a:p>
            <a:fld id="{52E62AAE-B3B0-4428-9ACA-79496F96F995}" type="slidenum">
              <a:rPr lang="en-US"/>
              <a:pPr/>
              <a:t>20</a:t>
            </a:fld>
            <a:endParaRPr lang="en-US"/>
          </a:p>
        </p:txBody>
      </p:sp>
      <p:pic>
        <p:nvPicPr>
          <p:cNvPr id="472068" name="Picture 4" descr="pharm adrenergic answer concepts no clinks"/>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457200" y="277813"/>
            <a:ext cx="8382000" cy="1703387"/>
          </a:xfrm>
        </p:spPr>
        <p:txBody>
          <a:bodyPr/>
          <a:lstStyle/>
          <a:p>
            <a:r>
              <a:rPr lang="en-US" b="1" dirty="0"/>
              <a:t>Last: Determine </a:t>
            </a:r>
            <a:r>
              <a:rPr lang="en-US" dirty="0"/>
              <a:t>correlation </a:t>
            </a:r>
            <a:r>
              <a:rPr lang="en-US" b="1" dirty="0"/>
              <a:t>cross-links</a:t>
            </a:r>
          </a:p>
        </p:txBody>
      </p:sp>
      <p:sp>
        <p:nvSpPr>
          <p:cNvPr id="473091" name="Rectangle 3"/>
          <p:cNvSpPr>
            <a:spLocks noGrp="1" noChangeArrowheads="1"/>
          </p:cNvSpPr>
          <p:nvPr>
            <p:ph idx="1"/>
          </p:nvPr>
        </p:nvSpPr>
        <p:spPr>
          <a:xfrm>
            <a:off x="457200" y="2514600"/>
            <a:ext cx="8229600" cy="3616325"/>
          </a:xfrm>
        </p:spPr>
        <p:txBody>
          <a:bodyPr/>
          <a:lstStyle/>
          <a:p>
            <a:pPr>
              <a:buFont typeface="Wingdings" pitchFamily="2" charset="2"/>
              <a:buNone/>
            </a:pPr>
            <a:r>
              <a:rPr lang="en-US" dirty="0"/>
              <a:t>Propose correlation (pathophysiology) crosslinks between answer choices and patient data in question.</a:t>
            </a:r>
          </a:p>
        </p:txBody>
      </p:sp>
      <p:sp>
        <p:nvSpPr>
          <p:cNvPr id="4" name="Slide Number Placeholder 5"/>
          <p:cNvSpPr>
            <a:spLocks noGrp="1"/>
          </p:cNvSpPr>
          <p:nvPr>
            <p:ph type="sldNum" sz="quarter" idx="12"/>
          </p:nvPr>
        </p:nvSpPr>
        <p:spPr/>
        <p:txBody>
          <a:bodyPr/>
          <a:lstStyle/>
          <a:p>
            <a:fld id="{F1C9245B-AF0B-44A2-9ED2-6C0842D459DF}"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E6C41281-C5CF-4B99-BB63-C9268D3E42FF}" type="slidenum">
              <a:rPr lang="en-US"/>
              <a:pPr/>
              <a:t>22</a:t>
            </a:fld>
            <a:endParaRPr lang="en-US"/>
          </a:p>
        </p:txBody>
      </p:sp>
      <p:pic>
        <p:nvPicPr>
          <p:cNvPr id="47411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lgn="ctr">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228600" y="152400"/>
            <a:ext cx="8686800" cy="990600"/>
          </a:xfrm>
        </p:spPr>
        <p:txBody>
          <a:bodyPr>
            <a:normAutofit fontScale="90000"/>
          </a:bodyPr>
          <a:lstStyle/>
          <a:p>
            <a:pPr algn="ctr"/>
            <a:r>
              <a:rPr lang="en-US" dirty="0"/>
              <a:t>What you will be doing in your break rooms: Five Steps </a:t>
            </a:r>
          </a:p>
        </p:txBody>
      </p:sp>
      <p:sp>
        <p:nvSpPr>
          <p:cNvPr id="460803" name="Rectangle 3"/>
          <p:cNvSpPr>
            <a:spLocks noGrp="1" noChangeArrowheads="1"/>
          </p:cNvSpPr>
          <p:nvPr>
            <p:ph idx="1"/>
          </p:nvPr>
        </p:nvSpPr>
        <p:spPr>
          <a:xfrm>
            <a:off x="457200" y="1066800"/>
            <a:ext cx="8305800" cy="5715000"/>
          </a:xfrm>
        </p:spPr>
        <p:txBody>
          <a:bodyPr>
            <a:noAutofit/>
          </a:bodyPr>
          <a:lstStyle/>
          <a:p>
            <a:pPr marL="609600" indent="-609600">
              <a:lnSpc>
                <a:spcPct val="90000"/>
              </a:lnSpc>
              <a:buClr>
                <a:srgbClr val="000000"/>
              </a:buClr>
              <a:buSzTx/>
              <a:buFont typeface="Wingdings" pitchFamily="2" charset="2"/>
              <a:buAutoNum type="arabicPeriod"/>
            </a:pPr>
            <a:r>
              <a:rPr lang="en-US" sz="1800" dirty="0"/>
              <a:t>Session leader calls on first student to read lead-in from first question and enters in concept map template.</a:t>
            </a:r>
          </a:p>
          <a:p>
            <a:pPr marL="609600" indent="-609600">
              <a:lnSpc>
                <a:spcPct val="90000"/>
              </a:lnSpc>
              <a:buClr>
                <a:srgbClr val="000000"/>
              </a:buClr>
              <a:buSzTx/>
              <a:buFont typeface="Wingdings" pitchFamily="2" charset="2"/>
              <a:buAutoNum type="arabicPeriod"/>
            </a:pPr>
            <a:r>
              <a:rPr lang="en-US" sz="1800" dirty="0"/>
              <a:t>Session leader continues with first student to read stem from first question and to propose patient data to add to concept map. </a:t>
            </a:r>
          </a:p>
          <a:p>
            <a:pPr marL="609600" indent="-609600">
              <a:lnSpc>
                <a:spcPct val="90000"/>
              </a:lnSpc>
              <a:buClr>
                <a:srgbClr val="000000"/>
              </a:buClr>
              <a:buSzTx/>
              <a:buFont typeface="Wingdings" pitchFamily="2" charset="2"/>
              <a:buAutoNum type="arabicPeriod"/>
            </a:pPr>
            <a:r>
              <a:rPr lang="en-US" sz="1800" dirty="0"/>
              <a:t>Session leader adds additional patient data to concept map by calling on additional students; other “lead-in relevant” information is added to patient data to.</a:t>
            </a:r>
          </a:p>
          <a:p>
            <a:pPr marL="609600" indent="-609600">
              <a:lnSpc>
                <a:spcPct val="90000"/>
              </a:lnSpc>
              <a:buClr>
                <a:srgbClr val="000000"/>
              </a:buClr>
              <a:buSzTx/>
              <a:buFont typeface="Wingdings" pitchFamily="2" charset="2"/>
              <a:buAutoNum type="arabicPeriod"/>
            </a:pPr>
            <a:r>
              <a:rPr lang="en-US" sz="1800" dirty="0"/>
              <a:t>Session leader fills in answer choice information in concept map template</a:t>
            </a:r>
          </a:p>
          <a:p>
            <a:pPr marL="609600" indent="-609600">
              <a:lnSpc>
                <a:spcPct val="90000"/>
              </a:lnSpc>
              <a:buClr>
                <a:srgbClr val="000000"/>
              </a:buClr>
              <a:buSzTx/>
              <a:buFont typeface="Wingdings" pitchFamily="2" charset="2"/>
              <a:buAutoNum type="arabicPeriod"/>
            </a:pPr>
            <a:r>
              <a:rPr lang="en-US" sz="1800" dirty="0"/>
              <a:t>Session leader calls on group members to identify “lead-in relevant” information for each answer that contributes to ruling it out. </a:t>
            </a:r>
          </a:p>
          <a:p>
            <a:pPr marL="990600" lvl="1" indent="-533400">
              <a:lnSpc>
                <a:spcPct val="90000"/>
              </a:lnSpc>
              <a:buClr>
                <a:srgbClr val="000000"/>
              </a:buClr>
              <a:buFont typeface="Arial" pitchFamily="34" charset="0"/>
              <a:buChar char="•"/>
            </a:pPr>
            <a:r>
              <a:rPr lang="en-US" sz="1800" dirty="0"/>
              <a:t>Relevance is frequently debated for consensus.</a:t>
            </a:r>
          </a:p>
          <a:p>
            <a:pPr marL="609600" indent="-609600">
              <a:lnSpc>
                <a:spcPct val="90000"/>
              </a:lnSpc>
              <a:buClr>
                <a:srgbClr val="000000"/>
              </a:buClr>
              <a:buSzTx/>
              <a:buFont typeface="Wingdings" pitchFamily="2" charset="2"/>
              <a:buAutoNum type="arabicPeriod"/>
            </a:pPr>
            <a:r>
              <a:rPr lang="en-US" sz="1800" dirty="0"/>
              <a:t>Group proposes pathophysiology crosslinks between answer choices and patient data in question.</a:t>
            </a:r>
          </a:p>
        </p:txBody>
      </p:sp>
      <p:sp>
        <p:nvSpPr>
          <p:cNvPr id="4" name="Slide Number Placeholder 5"/>
          <p:cNvSpPr>
            <a:spLocks noGrp="1"/>
          </p:cNvSpPr>
          <p:nvPr>
            <p:ph type="sldNum" sz="quarter" idx="12"/>
          </p:nvPr>
        </p:nvSpPr>
        <p:spPr/>
        <p:txBody>
          <a:bodyPr/>
          <a:lstStyle/>
          <a:p>
            <a:fld id="{41377D53-878E-43CA-BD6B-77D1C6DD2D94}"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8434-2B07-B54A-BAC3-1BDA73A2499B}"/>
              </a:ext>
            </a:extLst>
          </p:cNvPr>
          <p:cNvSpPr>
            <a:spLocks noGrp="1"/>
          </p:cNvSpPr>
          <p:nvPr>
            <p:ph type="title"/>
          </p:nvPr>
        </p:nvSpPr>
        <p:spPr/>
        <p:txBody>
          <a:bodyPr/>
          <a:lstStyle/>
          <a:p>
            <a:r>
              <a:rPr lang="en-US" dirty="0"/>
              <a:t>Break out rooms (try together)</a:t>
            </a:r>
          </a:p>
        </p:txBody>
      </p:sp>
      <p:sp>
        <p:nvSpPr>
          <p:cNvPr id="3" name="Content Placeholder 2">
            <a:extLst>
              <a:ext uri="{FF2B5EF4-FFF2-40B4-BE49-F238E27FC236}">
                <a16:creationId xmlns:a16="http://schemas.microsoft.com/office/drawing/2014/main" id="{871090E4-92ED-104F-BD5F-2676596E6FD3}"/>
              </a:ext>
            </a:extLst>
          </p:cNvPr>
          <p:cNvSpPr>
            <a:spLocks noGrp="1"/>
          </p:cNvSpPr>
          <p:nvPr>
            <p:ph idx="1"/>
          </p:nvPr>
        </p:nvSpPr>
        <p:spPr/>
        <p:txBody>
          <a:bodyPr/>
          <a:lstStyle/>
          <a:p>
            <a:r>
              <a:rPr lang="en-US" dirty="0"/>
              <a:t>Name for group</a:t>
            </a:r>
          </a:p>
          <a:p>
            <a:r>
              <a:rPr lang="en-US" dirty="0"/>
              <a:t>Speaker for group</a:t>
            </a:r>
          </a:p>
          <a:p>
            <a:r>
              <a:rPr lang="en-US" dirty="0"/>
              <a:t>Share screen with Map</a:t>
            </a:r>
          </a:p>
        </p:txBody>
      </p:sp>
    </p:spTree>
    <p:extLst>
      <p:ext uri="{BB962C8B-B14F-4D97-AF65-F5344CB8AC3E}">
        <p14:creationId xmlns:p14="http://schemas.microsoft.com/office/powerpoint/2010/main" val="3663630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93EB-ECBC-7D4B-983A-F536A16CC011}"/>
              </a:ext>
            </a:extLst>
          </p:cNvPr>
          <p:cNvSpPr>
            <a:spLocks noGrp="1"/>
          </p:cNvSpPr>
          <p:nvPr>
            <p:ph type="title"/>
          </p:nvPr>
        </p:nvSpPr>
        <p:spPr/>
        <p:txBody>
          <a:bodyPr/>
          <a:lstStyle/>
          <a:p>
            <a:r>
              <a:rPr lang="en-US" dirty="0"/>
              <a:t>Break out rooms (try together)</a:t>
            </a:r>
          </a:p>
        </p:txBody>
      </p:sp>
      <p:sp>
        <p:nvSpPr>
          <p:cNvPr id="3" name="Content Placeholder 2">
            <a:extLst>
              <a:ext uri="{FF2B5EF4-FFF2-40B4-BE49-F238E27FC236}">
                <a16:creationId xmlns:a16="http://schemas.microsoft.com/office/drawing/2014/main" id="{24B7F0D9-60A4-5A43-AB74-B256AE6F8457}"/>
              </a:ext>
            </a:extLst>
          </p:cNvPr>
          <p:cNvSpPr>
            <a:spLocks noGrp="1"/>
          </p:cNvSpPr>
          <p:nvPr>
            <p:ph idx="1"/>
          </p:nvPr>
        </p:nvSpPr>
        <p:spPr/>
        <p:txBody>
          <a:bodyPr>
            <a:normAutofit fontScale="40000" lnSpcReduction="20000"/>
          </a:bodyPr>
          <a:lstStyle/>
          <a:p>
            <a:pPr marL="0" indent="0">
              <a:buNone/>
            </a:pPr>
            <a:r>
              <a:rPr lang="en-US" b="1" u="sng" dirty="0"/>
              <a:t>15 minutes to try</a:t>
            </a:r>
          </a:p>
          <a:p>
            <a:r>
              <a:rPr lang="en-US" dirty="0"/>
              <a:t>An 80-year-old woman has had no major medical problems, but she has never been physically active for most of her life. One day she falls out of bed and immediately notes a sharp pain in her left hip. She is subsequently unable to ambulate without severe pain. Radiographs show not only a fracture of the left femoral head, but also a compressed fracture of T10. Which of the following conditions is she most likely to have? </a:t>
            </a:r>
          </a:p>
          <a:p>
            <a:r>
              <a:rPr lang="en-US" dirty="0"/>
              <a:t>A  Vitamin D deficiency </a:t>
            </a:r>
          </a:p>
          <a:p>
            <a:r>
              <a:rPr lang="en-US" dirty="0"/>
              <a:t>B  Acute osteomyelitis </a:t>
            </a:r>
          </a:p>
          <a:p>
            <a:r>
              <a:rPr lang="en-US" dirty="0"/>
              <a:t>C  Osteogenesis imperfecta </a:t>
            </a:r>
          </a:p>
          <a:p>
            <a:r>
              <a:rPr lang="en-US" b="1" dirty="0">
                <a:highlight>
                  <a:srgbClr val="FFFF00"/>
                </a:highlight>
              </a:rPr>
              <a:t>D  Osteoporosis </a:t>
            </a:r>
          </a:p>
          <a:p>
            <a:r>
              <a:rPr lang="en-US" dirty="0"/>
              <a:t>E  Polyostotic fibrous dysplasia </a:t>
            </a:r>
          </a:p>
          <a:p>
            <a:r>
              <a:rPr lang="en-US" dirty="0"/>
              <a:t>F  Metastatic breast carcinoma </a:t>
            </a:r>
          </a:p>
          <a:p>
            <a:pPr marL="0" indent="0">
              <a:buNone/>
            </a:pPr>
            <a:br>
              <a:rPr lang="en-US" dirty="0"/>
            </a:br>
            <a:endParaRPr lang="en-US" dirty="0"/>
          </a:p>
        </p:txBody>
      </p:sp>
    </p:spTree>
    <p:extLst>
      <p:ext uri="{BB962C8B-B14F-4D97-AF65-F5344CB8AC3E}">
        <p14:creationId xmlns:p14="http://schemas.microsoft.com/office/powerpoint/2010/main" val="4248908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85F1-F6A9-A949-8A01-EBE7E143A33C}"/>
              </a:ext>
            </a:extLst>
          </p:cNvPr>
          <p:cNvSpPr>
            <a:spLocks noGrp="1"/>
          </p:cNvSpPr>
          <p:nvPr>
            <p:ph type="title"/>
          </p:nvPr>
        </p:nvSpPr>
        <p:spPr/>
        <p:txBody>
          <a:bodyPr/>
          <a:lstStyle/>
          <a:p>
            <a:r>
              <a:rPr lang="en-US" dirty="0"/>
              <a:t>Come together</a:t>
            </a:r>
          </a:p>
        </p:txBody>
      </p:sp>
      <p:sp>
        <p:nvSpPr>
          <p:cNvPr id="3" name="Content Placeholder 2">
            <a:extLst>
              <a:ext uri="{FF2B5EF4-FFF2-40B4-BE49-F238E27FC236}">
                <a16:creationId xmlns:a16="http://schemas.microsoft.com/office/drawing/2014/main" id="{34DA7DEF-61A2-6F45-83C1-8F8338707D1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25174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999F-769B-ED4F-A545-5EC85117749E}"/>
              </a:ext>
            </a:extLst>
          </p:cNvPr>
          <p:cNvSpPr>
            <a:spLocks noGrp="1"/>
          </p:cNvSpPr>
          <p:nvPr>
            <p:ph type="title"/>
          </p:nvPr>
        </p:nvSpPr>
        <p:spPr/>
        <p:txBody>
          <a:bodyPr/>
          <a:lstStyle/>
          <a:p>
            <a:r>
              <a:rPr lang="en-US" dirty="0"/>
              <a:t>Break out rooms (try together)</a:t>
            </a:r>
          </a:p>
        </p:txBody>
      </p:sp>
      <p:sp>
        <p:nvSpPr>
          <p:cNvPr id="3" name="Content Placeholder 2">
            <a:extLst>
              <a:ext uri="{FF2B5EF4-FFF2-40B4-BE49-F238E27FC236}">
                <a16:creationId xmlns:a16="http://schemas.microsoft.com/office/drawing/2014/main" id="{D837FFF3-624C-B048-A677-961185DB453B}"/>
              </a:ext>
            </a:extLst>
          </p:cNvPr>
          <p:cNvSpPr>
            <a:spLocks noGrp="1"/>
          </p:cNvSpPr>
          <p:nvPr>
            <p:ph idx="1"/>
          </p:nvPr>
        </p:nvSpPr>
        <p:spPr/>
        <p:txBody>
          <a:bodyPr>
            <a:normAutofit fontScale="55000" lnSpcReduction="20000"/>
          </a:bodyPr>
          <a:lstStyle/>
          <a:p>
            <a:r>
              <a:rPr lang="en-US" dirty="0"/>
              <a:t>A 51-year-old man has noted constant, dull right hip pain for the past 3 months. On physical examination he has diminished range of motion of the right hip. A radiograph reveals a 10 x 13 cm mass involving the right ischium of the pelvis. The mass has irregular borders and there are extensive areas of bony destruction along with some scattered calcifications. The lesion is resected, and grossly the mass has a bluish-white cut surface. Which of the following is the most likely diagnosis? </a:t>
            </a:r>
          </a:p>
          <a:p>
            <a:r>
              <a:rPr lang="en-US" dirty="0"/>
              <a:t>A  Osteosarcoma </a:t>
            </a:r>
          </a:p>
          <a:p>
            <a:r>
              <a:rPr lang="en-US" dirty="0"/>
              <a:t>B  Enchondroma </a:t>
            </a:r>
          </a:p>
          <a:p>
            <a:r>
              <a:rPr lang="en-US" dirty="0"/>
              <a:t>C  Osteoblastoma </a:t>
            </a:r>
          </a:p>
          <a:p>
            <a:r>
              <a:rPr lang="en-US" b="1" dirty="0">
                <a:highlight>
                  <a:srgbClr val="FFFF00"/>
                </a:highlight>
              </a:rPr>
              <a:t>D  Chondrosarcoma </a:t>
            </a:r>
          </a:p>
          <a:p>
            <a:r>
              <a:rPr lang="en-US" dirty="0"/>
              <a:t>E  Paget sarcoma</a:t>
            </a:r>
          </a:p>
          <a:p>
            <a:endParaRPr lang="en-US" dirty="0"/>
          </a:p>
        </p:txBody>
      </p:sp>
    </p:spTree>
    <p:extLst>
      <p:ext uri="{BB962C8B-B14F-4D97-AF65-F5344CB8AC3E}">
        <p14:creationId xmlns:p14="http://schemas.microsoft.com/office/powerpoint/2010/main" val="2118459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2443-4B7B-D741-9489-5DFF3B66E089}"/>
              </a:ext>
            </a:extLst>
          </p:cNvPr>
          <p:cNvSpPr>
            <a:spLocks noGrp="1"/>
          </p:cNvSpPr>
          <p:nvPr>
            <p:ph type="title"/>
          </p:nvPr>
        </p:nvSpPr>
        <p:spPr/>
        <p:txBody>
          <a:bodyPr/>
          <a:lstStyle/>
          <a:p>
            <a:r>
              <a:rPr lang="en-US" dirty="0"/>
              <a:t>Come together</a:t>
            </a:r>
          </a:p>
        </p:txBody>
      </p:sp>
      <p:sp>
        <p:nvSpPr>
          <p:cNvPr id="3" name="Content Placeholder 2">
            <a:extLst>
              <a:ext uri="{FF2B5EF4-FFF2-40B4-BE49-F238E27FC236}">
                <a16:creationId xmlns:a16="http://schemas.microsoft.com/office/drawing/2014/main" id="{14DE5854-C62E-FA4D-8AC2-2AFD997182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6922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999F-769B-ED4F-A545-5EC85117749E}"/>
              </a:ext>
            </a:extLst>
          </p:cNvPr>
          <p:cNvSpPr>
            <a:spLocks noGrp="1"/>
          </p:cNvSpPr>
          <p:nvPr>
            <p:ph type="title"/>
          </p:nvPr>
        </p:nvSpPr>
        <p:spPr/>
        <p:txBody>
          <a:bodyPr/>
          <a:lstStyle/>
          <a:p>
            <a:r>
              <a:rPr lang="en-US" dirty="0"/>
              <a:t>Break out rooms (try together)</a:t>
            </a:r>
          </a:p>
        </p:txBody>
      </p:sp>
      <p:sp>
        <p:nvSpPr>
          <p:cNvPr id="3" name="Content Placeholder 2">
            <a:extLst>
              <a:ext uri="{FF2B5EF4-FFF2-40B4-BE49-F238E27FC236}">
                <a16:creationId xmlns:a16="http://schemas.microsoft.com/office/drawing/2014/main" id="{D837FFF3-624C-B048-A677-961185DB453B}"/>
              </a:ext>
            </a:extLst>
          </p:cNvPr>
          <p:cNvSpPr>
            <a:spLocks noGrp="1"/>
          </p:cNvSpPr>
          <p:nvPr>
            <p:ph idx="1"/>
          </p:nvPr>
        </p:nvSpPr>
        <p:spPr/>
        <p:txBody>
          <a:bodyPr>
            <a:normAutofit fontScale="55000" lnSpcReduction="20000"/>
          </a:bodyPr>
          <a:lstStyle/>
          <a:p>
            <a:r>
              <a:rPr lang="en-US" dirty="0"/>
              <a:t>A 62-year-old man has had back pain for 4 months. No abnormal findings are noted on physical examination. Laboratory findings include WBC count of 3700/microliter, hemoglobin 10.3 g/dL, hematocrit 31.1%, MCV 85 </a:t>
            </a:r>
            <a:r>
              <a:rPr lang="en-US" dirty="0" err="1"/>
              <a:t>fL</a:t>
            </a:r>
            <a:r>
              <a:rPr lang="en-US" dirty="0"/>
              <a:t>, and platelet count 110,000/microliter. His total serum protein is 9.5 gm/dl with an albumin of 4.1 gm/dl. A chest radiograph shows no abnormalities of heart or lung fields, but there are several </a:t>
            </a:r>
            <a:r>
              <a:rPr lang="en-US" dirty="0" err="1"/>
              <a:t>lucencies</a:t>
            </a:r>
            <a:r>
              <a:rPr lang="en-US" dirty="0"/>
              <a:t> noted in the vertebral bodies. A sternal bone marrow aspirate is performed and yields a dark red jelly-like material in the syringe. Which of the following cell types is most likely to be numerous on microscopic examination of this aspirate? </a:t>
            </a:r>
          </a:p>
          <a:p>
            <a:r>
              <a:rPr lang="en-US" dirty="0"/>
              <a:t>A  Giant cells </a:t>
            </a:r>
          </a:p>
          <a:p>
            <a:r>
              <a:rPr lang="en-US" dirty="0"/>
              <a:t>B  Fibroblasts </a:t>
            </a:r>
          </a:p>
          <a:p>
            <a:r>
              <a:rPr lang="en-US" dirty="0"/>
              <a:t>C  Osteoblasts </a:t>
            </a:r>
          </a:p>
          <a:p>
            <a:r>
              <a:rPr lang="en-US" dirty="0"/>
              <a:t>D  Metastatic renal carcinoma cells </a:t>
            </a:r>
          </a:p>
          <a:p>
            <a:r>
              <a:rPr lang="en-US" b="1" dirty="0">
                <a:highlight>
                  <a:srgbClr val="FFFF00"/>
                </a:highlight>
              </a:rPr>
              <a:t>E  Plasma cells</a:t>
            </a:r>
          </a:p>
          <a:p>
            <a:endParaRPr lang="en-US" dirty="0"/>
          </a:p>
        </p:txBody>
      </p:sp>
    </p:spTree>
    <p:extLst>
      <p:ext uri="{BB962C8B-B14F-4D97-AF65-F5344CB8AC3E}">
        <p14:creationId xmlns:p14="http://schemas.microsoft.com/office/powerpoint/2010/main" val="78014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VARK Assessments</a:t>
            </a:r>
          </a:p>
        </p:txBody>
      </p:sp>
      <p:sp>
        <p:nvSpPr>
          <p:cNvPr id="5" name="Content Placeholder 4"/>
          <p:cNvSpPr>
            <a:spLocks noGrp="1"/>
          </p:cNvSpPr>
          <p:nvPr>
            <p:ph idx="1"/>
          </p:nvPr>
        </p:nvSpPr>
        <p:spPr>
          <a:xfrm>
            <a:off x="628650" y="2042556"/>
            <a:ext cx="4679620" cy="3764520"/>
          </a:xfrm>
        </p:spPr>
        <p:txBody>
          <a:bodyPr>
            <a:normAutofit/>
          </a:bodyPr>
          <a:lstStyle/>
          <a:p>
            <a:r>
              <a:rPr lang="en-US" dirty="0"/>
              <a:t>Visual (V)</a:t>
            </a:r>
          </a:p>
          <a:p>
            <a:r>
              <a:rPr lang="en-US" dirty="0"/>
              <a:t>Aural/Auditory (A)</a:t>
            </a:r>
          </a:p>
          <a:p>
            <a:r>
              <a:rPr lang="en-US" dirty="0"/>
              <a:t>Read/write (R)</a:t>
            </a:r>
          </a:p>
          <a:p>
            <a:r>
              <a:rPr lang="en-US" dirty="0"/>
              <a:t>Kinesthetic (K)</a:t>
            </a:r>
          </a:p>
        </p:txBody>
      </p:sp>
      <p:pic>
        <p:nvPicPr>
          <p:cNvPr id="1026" name="Picture 2" descr="Multimodal Learning: Engaging Your Learner&amp;#39;s Senses - LearnUpon">
            <a:extLst>
              <a:ext uri="{FF2B5EF4-FFF2-40B4-BE49-F238E27FC236}">
                <a16:creationId xmlns:a16="http://schemas.microsoft.com/office/drawing/2014/main" id="{9B7F6332-E229-314D-8294-0CF79B704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397" y="1300766"/>
            <a:ext cx="3909566" cy="425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13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AA34-7B68-224C-9A7B-FE4514EF7E76}"/>
              </a:ext>
            </a:extLst>
          </p:cNvPr>
          <p:cNvSpPr>
            <a:spLocks noGrp="1"/>
          </p:cNvSpPr>
          <p:nvPr>
            <p:ph type="title"/>
          </p:nvPr>
        </p:nvSpPr>
        <p:spPr/>
        <p:txBody>
          <a:bodyPr/>
          <a:lstStyle/>
          <a:p>
            <a:r>
              <a:rPr lang="en-US" dirty="0"/>
              <a:t>Come together</a:t>
            </a:r>
          </a:p>
        </p:txBody>
      </p:sp>
      <p:sp>
        <p:nvSpPr>
          <p:cNvPr id="3" name="Content Placeholder 2">
            <a:extLst>
              <a:ext uri="{FF2B5EF4-FFF2-40B4-BE49-F238E27FC236}">
                <a16:creationId xmlns:a16="http://schemas.microsoft.com/office/drawing/2014/main" id="{781DFFC4-34E0-9A45-A57A-2FC9EC3BDA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66685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98D2-039A-6C46-9DC9-2C96BFB94D81}"/>
              </a:ext>
            </a:extLst>
          </p:cNvPr>
          <p:cNvSpPr>
            <a:spLocks noGrp="1"/>
          </p:cNvSpPr>
          <p:nvPr>
            <p:ph type="title"/>
          </p:nvPr>
        </p:nvSpPr>
        <p:spPr/>
        <p:txBody>
          <a:bodyPr/>
          <a:lstStyle/>
          <a:p>
            <a:r>
              <a:rPr lang="en-US" dirty="0"/>
              <a:t>Break out rooms (try together)</a:t>
            </a:r>
          </a:p>
        </p:txBody>
      </p:sp>
      <p:sp>
        <p:nvSpPr>
          <p:cNvPr id="3" name="Content Placeholder 2">
            <a:extLst>
              <a:ext uri="{FF2B5EF4-FFF2-40B4-BE49-F238E27FC236}">
                <a16:creationId xmlns:a16="http://schemas.microsoft.com/office/drawing/2014/main" id="{F1DF6543-F63B-104E-97DA-3667DCFF7B3D}"/>
              </a:ext>
            </a:extLst>
          </p:cNvPr>
          <p:cNvSpPr>
            <a:spLocks noGrp="1"/>
          </p:cNvSpPr>
          <p:nvPr>
            <p:ph idx="1"/>
          </p:nvPr>
        </p:nvSpPr>
        <p:spPr/>
        <p:txBody>
          <a:bodyPr>
            <a:normAutofit fontScale="55000" lnSpcReduction="20000"/>
          </a:bodyPr>
          <a:lstStyle/>
          <a:p>
            <a:r>
              <a:rPr lang="en-US" dirty="0"/>
              <a:t>A 58-year-old man has the sudden onset of severe pain in his left great toe. There is no history of trauma. On examination there is edema with erythema and pain on movement of the left 1st metatarsophalangeal joint, but there is no overlying skin ulceration. A joint aspirate is performed and on microscopic examination reveals numerous neutrophils and needle-shaped crystals. Over the next 3 weeks, he has two more similar episodes. On physical examination between these attacks, there is minimal loss of joint mobility. Which of the following laboratory test findings is most characteristic for his underlying disease process? </a:t>
            </a:r>
          </a:p>
          <a:p>
            <a:r>
              <a:rPr lang="en-US" dirty="0"/>
              <a:t>A  Hyperglycemia </a:t>
            </a:r>
          </a:p>
          <a:p>
            <a:r>
              <a:rPr lang="en-US" dirty="0"/>
              <a:t>B  Positive antinuclear antibody </a:t>
            </a:r>
          </a:p>
          <a:p>
            <a:r>
              <a:rPr lang="en-US" dirty="0">
                <a:highlight>
                  <a:srgbClr val="FFFF00"/>
                </a:highlight>
              </a:rPr>
              <a:t>C  Hyperuricemia </a:t>
            </a:r>
          </a:p>
          <a:p>
            <a:r>
              <a:rPr lang="en-US" dirty="0"/>
              <a:t>D  Hypercalcemia </a:t>
            </a:r>
          </a:p>
          <a:p>
            <a:r>
              <a:rPr lang="en-US" dirty="0"/>
              <a:t>E  High rheumatoid factor titer</a:t>
            </a:r>
          </a:p>
          <a:p>
            <a:endParaRPr lang="en-US" dirty="0"/>
          </a:p>
        </p:txBody>
      </p:sp>
    </p:spTree>
    <p:extLst>
      <p:ext uri="{BB962C8B-B14F-4D97-AF65-F5344CB8AC3E}">
        <p14:creationId xmlns:p14="http://schemas.microsoft.com/office/powerpoint/2010/main" val="305295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965B-5957-224A-A69F-CB9F305F712A}"/>
              </a:ext>
            </a:extLst>
          </p:cNvPr>
          <p:cNvSpPr>
            <a:spLocks noGrp="1"/>
          </p:cNvSpPr>
          <p:nvPr>
            <p:ph type="title"/>
          </p:nvPr>
        </p:nvSpPr>
        <p:spPr/>
        <p:txBody>
          <a:bodyPr/>
          <a:lstStyle/>
          <a:p>
            <a:r>
              <a:rPr lang="en-US" dirty="0"/>
              <a:t>Come together</a:t>
            </a:r>
          </a:p>
        </p:txBody>
      </p:sp>
      <p:sp>
        <p:nvSpPr>
          <p:cNvPr id="3" name="Content Placeholder 2">
            <a:extLst>
              <a:ext uri="{FF2B5EF4-FFF2-40B4-BE49-F238E27FC236}">
                <a16:creationId xmlns:a16="http://schemas.microsoft.com/office/drawing/2014/main" id="{B84C1D7B-182F-214B-810E-306163CBD90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27337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dirty="0"/>
              <a:t>Time Management</a:t>
            </a:r>
          </a:p>
        </p:txBody>
      </p:sp>
      <p:sp>
        <p:nvSpPr>
          <p:cNvPr id="3" name="Content Placeholder 2"/>
          <p:cNvSpPr>
            <a:spLocks noGrp="1"/>
          </p:cNvSpPr>
          <p:nvPr>
            <p:ph idx="1"/>
          </p:nvPr>
        </p:nvSpPr>
        <p:spPr/>
        <p:txBody>
          <a:bodyPr>
            <a:normAutofit fontScale="47500" lnSpcReduction="20000"/>
          </a:bodyPr>
          <a:lstStyle/>
          <a:p>
            <a:pPr fontAlgn="base"/>
            <a:r>
              <a:rPr lang="en-US" b="1" dirty="0"/>
              <a:t>1) Ask for help:</a:t>
            </a:r>
            <a:r>
              <a:rPr lang="en-US" dirty="0"/>
              <a:t> If you find you are overwhelmed, maxed-out for time to complete a task, ask for assistance from a friend, relative, or, someone who is equipped to assist with your task.​</a:t>
            </a:r>
          </a:p>
          <a:p>
            <a:pPr fontAlgn="base"/>
            <a:r>
              <a:rPr lang="en-US" b="1" dirty="0"/>
              <a:t>2) Exercise and sleep:</a:t>
            </a:r>
            <a:r>
              <a:rPr lang="en-US" dirty="0"/>
              <a:t> I tend to get a rush of thoughts that surface to my mind after a good workout. Studies have shown that</a:t>
            </a:r>
            <a:r>
              <a:rPr lang="en-US" u="sng" dirty="0">
                <a:hlinkClick r:id="rId2"/>
              </a:rPr>
              <a:t> exercise not only helps to beat stress and enlighten your mood </a:t>
            </a:r>
            <a:r>
              <a:rPr lang="en-US" dirty="0"/>
              <a:t>but it also sharpens your intellect which allows you to function better and therefore, be more productive. By following the recommended hours of sleep, which are between seven and eight hours, your body is better able to function properly.​</a:t>
            </a:r>
          </a:p>
          <a:p>
            <a:pPr fontAlgn="base"/>
            <a:r>
              <a:rPr lang="en-US" b="1" dirty="0"/>
              <a:t>3) Social-media boundaries:</a:t>
            </a:r>
            <a:r>
              <a:rPr lang="en-US" dirty="0"/>
              <a:t> In today’s world of constant information sharing via television and social media, we must learn to set boundaries around consuming the influx of constant digital information. I find that setting household rules on social media around mealtime allows our family the one-on-one time we all deserve. Just because social media is on 24/7 doesn’t mean you need to be if it is disruptive to your schedule.​</a:t>
            </a:r>
          </a:p>
          <a:p>
            <a:pPr fontAlgn="base"/>
            <a:r>
              <a:rPr lang="en-US" b="1" dirty="0"/>
              <a:t>4) Take notes:</a:t>
            </a:r>
            <a:r>
              <a:rPr lang="en-US" dirty="0"/>
              <a:t> Whether you write your tasks down on a note pad, or on your smartphone’s note pad, it is helpful to capture a list of tasks that need to be completed. I find that by creating lists and notes on my smartphone I am better able to keep track of my tasks.​</a:t>
            </a:r>
          </a:p>
          <a:p>
            <a:pPr fontAlgn="base"/>
            <a:r>
              <a:rPr lang="en-US" b="1" dirty="0"/>
              <a:t>5) Calendar:</a:t>
            </a:r>
            <a:r>
              <a:rPr lang="en-US" dirty="0"/>
              <a:t> Paper calendars are great, but, let’s face it, they can get lost and they are tricky to share. I have found a digital calendar to be extremely useful. I share it with my husband so he knows where I am and what I am doing and vice versa. Everything is entered on my calendar from my daily run to the exact time and location of family activities.​</a:t>
            </a:r>
          </a:p>
          <a:p>
            <a:endParaRPr lang="en-US" dirty="0"/>
          </a:p>
        </p:txBody>
      </p:sp>
    </p:spTree>
    <p:extLst>
      <p:ext uri="{BB962C8B-B14F-4D97-AF65-F5344CB8AC3E}">
        <p14:creationId xmlns:p14="http://schemas.microsoft.com/office/powerpoint/2010/main" val="1986521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7564-8B0A-3C4D-BD10-BDC9F33F26AF}"/>
              </a:ext>
            </a:extLst>
          </p:cNvPr>
          <p:cNvSpPr>
            <a:spLocks noGrp="1"/>
          </p:cNvSpPr>
          <p:nvPr>
            <p:ph type="title"/>
          </p:nvPr>
        </p:nvSpPr>
        <p:spPr/>
        <p:txBody>
          <a:bodyPr/>
          <a:lstStyle/>
          <a:p>
            <a:r>
              <a:rPr lang="en-US" dirty="0"/>
              <a:t>This CAN be fun</a:t>
            </a:r>
          </a:p>
        </p:txBody>
      </p:sp>
      <p:sp>
        <p:nvSpPr>
          <p:cNvPr id="3" name="Content Placeholder 2">
            <a:extLst>
              <a:ext uri="{FF2B5EF4-FFF2-40B4-BE49-F238E27FC236}">
                <a16:creationId xmlns:a16="http://schemas.microsoft.com/office/drawing/2014/main" id="{A77C0689-1E10-A441-A7AB-E378321B926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3298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10000"/>
          </a:bodyPr>
          <a:lstStyle/>
          <a:p>
            <a:pPr fontAlgn="base"/>
            <a:r>
              <a:rPr lang="en-US" u="sng" dirty="0">
                <a:hlinkClick r:id="rId3"/>
              </a:rPr>
              <a:t>https://www.ttuhsc.edu/medicine/medical-education/success-types/</a:t>
            </a:r>
            <a:r>
              <a:rPr lang="en-US" dirty="0"/>
              <a:t>​</a:t>
            </a:r>
          </a:p>
          <a:p>
            <a:pPr fontAlgn="base"/>
            <a:r>
              <a:rPr lang="en-US" u="sng" dirty="0">
                <a:hlinkClick r:id="rId4"/>
              </a:rPr>
              <a:t>https://www.myersbriggs.org/my-mbti-personality-type/mbti-basics/the-16-mbti-types.htmttp://www.4mat.eu/4mat-what-is-it.aspx</a:t>
            </a:r>
            <a:r>
              <a:rPr lang="en-US" dirty="0"/>
              <a:t>​</a:t>
            </a:r>
          </a:p>
          <a:p>
            <a:pPr fontAlgn="base"/>
            <a:r>
              <a:rPr lang="en-US" dirty="0"/>
              <a:t>http://</a:t>
            </a:r>
            <a:r>
              <a:rPr lang="en-US" dirty="0" err="1"/>
              <a:t>lotrminecraftmod.wikia.com</a:t>
            </a:r>
            <a:r>
              <a:rPr lang="en-US" dirty="0"/>
              <a:t>/wiki/</a:t>
            </a:r>
            <a:r>
              <a:rPr lang="en-US" dirty="0" err="1"/>
              <a:t>File:Harry_Potter_MBTI.jpg</a:t>
            </a:r>
            <a:r>
              <a:rPr lang="en-US" dirty="0"/>
              <a:t>​</a:t>
            </a:r>
          </a:p>
          <a:p>
            <a:pPr fontAlgn="base"/>
            <a:r>
              <a:rPr lang="en-US" dirty="0"/>
              <a:t>​https://</a:t>
            </a:r>
            <a:r>
              <a:rPr lang="en-US" dirty="0" err="1"/>
              <a:t>vark-learn.com</a:t>
            </a:r>
            <a:endParaRPr lang="en-US" dirty="0"/>
          </a:p>
          <a:p>
            <a:endParaRPr lang="en-US" dirty="0"/>
          </a:p>
        </p:txBody>
      </p:sp>
    </p:spTree>
    <p:extLst>
      <p:ext uri="{BB962C8B-B14F-4D97-AF65-F5344CB8AC3E}">
        <p14:creationId xmlns:p14="http://schemas.microsoft.com/office/powerpoint/2010/main" val="3839488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do not be afraid to contact me</a:t>
            </a:r>
          </a:p>
        </p:txBody>
      </p:sp>
      <p:sp>
        <p:nvSpPr>
          <p:cNvPr id="3" name="Content Placeholder 2"/>
          <p:cNvSpPr>
            <a:spLocks noGrp="1"/>
          </p:cNvSpPr>
          <p:nvPr>
            <p:ph idx="1"/>
          </p:nvPr>
        </p:nvSpPr>
        <p:spPr/>
        <p:txBody>
          <a:bodyPr>
            <a:normAutofit/>
          </a:bodyPr>
          <a:lstStyle/>
          <a:p>
            <a:r>
              <a:rPr lang="en-US" dirty="0" err="1"/>
              <a:t>rannanas@usc.edu</a:t>
            </a:r>
            <a:endParaRPr lang="en-US" dirty="0"/>
          </a:p>
        </p:txBody>
      </p:sp>
    </p:spTree>
    <p:extLst>
      <p:ext uri="{BB962C8B-B14F-4D97-AF65-F5344CB8AC3E}">
        <p14:creationId xmlns:p14="http://schemas.microsoft.com/office/powerpoint/2010/main" val="217215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Concept Mapping</a:t>
            </a:r>
          </a:p>
        </p:txBody>
      </p:sp>
      <p:pic>
        <p:nvPicPr>
          <p:cNvPr id="2050" name="Picture 2">
            <a:extLst>
              <a:ext uri="{FF2B5EF4-FFF2-40B4-BE49-F238E27FC236}">
                <a16:creationId xmlns:a16="http://schemas.microsoft.com/office/drawing/2014/main" id="{BB5B74E4-8AC3-7942-8669-D1C8055E23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2400" y="1944687"/>
            <a:ext cx="6299200" cy="383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9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304800"/>
            <a:ext cx="7772400" cy="838200"/>
          </a:xfrm>
        </p:spPr>
        <p:txBody>
          <a:bodyPr/>
          <a:lstStyle/>
          <a:p>
            <a:r>
              <a:rPr lang="en-US" dirty="0">
                <a:effectLst/>
              </a:rPr>
              <a:t>Achieving Goals</a:t>
            </a:r>
          </a:p>
        </p:txBody>
      </p:sp>
      <p:sp>
        <p:nvSpPr>
          <p:cNvPr id="27651" name="Rectangle 3"/>
          <p:cNvSpPr>
            <a:spLocks noGrp="1" noChangeArrowheads="1"/>
          </p:cNvSpPr>
          <p:nvPr>
            <p:ph idx="1"/>
          </p:nvPr>
        </p:nvSpPr>
        <p:spPr>
          <a:xfrm>
            <a:off x="533400" y="1371600"/>
            <a:ext cx="8305800" cy="4724400"/>
          </a:xfrm>
        </p:spPr>
        <p:txBody>
          <a:bodyPr>
            <a:normAutofit/>
          </a:bodyPr>
          <a:lstStyle/>
          <a:p>
            <a:pPr>
              <a:lnSpc>
                <a:spcPct val="90000"/>
              </a:lnSpc>
              <a:buFont typeface="Wingdings" pitchFamily="2" charset="2"/>
              <a:buNone/>
            </a:pPr>
            <a:r>
              <a:rPr lang="en-US" sz="3600" dirty="0"/>
              <a:t>Higher Course Grades</a:t>
            </a:r>
            <a:endParaRPr lang="en-US" i="1" dirty="0"/>
          </a:p>
          <a:p>
            <a:pPr>
              <a:lnSpc>
                <a:spcPct val="90000"/>
              </a:lnSpc>
            </a:pPr>
            <a:r>
              <a:rPr lang="en-US" i="1" dirty="0"/>
              <a:t>Carry-over</a:t>
            </a:r>
            <a:r>
              <a:rPr lang="en-US" dirty="0"/>
              <a:t> of team study thinking to course study</a:t>
            </a:r>
          </a:p>
          <a:p>
            <a:pPr>
              <a:lnSpc>
                <a:spcPct val="90000"/>
              </a:lnSpc>
            </a:pPr>
            <a:r>
              <a:rPr lang="en-US" dirty="0"/>
              <a:t>Analyzing </a:t>
            </a:r>
            <a:r>
              <a:rPr lang="en-US" i="1" dirty="0"/>
              <a:t>course-relevant</a:t>
            </a:r>
            <a:r>
              <a:rPr lang="en-US" dirty="0"/>
              <a:t> Step 1/shelf/2 questions</a:t>
            </a:r>
          </a:p>
          <a:p>
            <a:pPr>
              <a:lnSpc>
                <a:spcPct val="90000"/>
              </a:lnSpc>
              <a:buFont typeface="Wingdings" pitchFamily="2" charset="2"/>
              <a:buNone/>
            </a:pPr>
            <a:r>
              <a:rPr lang="en-US" sz="3600" dirty="0"/>
              <a:t>Strengthen Analytic Thinking</a:t>
            </a:r>
            <a:endParaRPr lang="en-US" dirty="0"/>
          </a:p>
          <a:p>
            <a:pPr>
              <a:lnSpc>
                <a:spcPct val="90000"/>
              </a:lnSpc>
            </a:pPr>
            <a:r>
              <a:rPr lang="en-US" dirty="0"/>
              <a:t>Better time efficiency from </a:t>
            </a:r>
            <a:r>
              <a:rPr lang="en-US" i="1" dirty="0"/>
              <a:t>long term</a:t>
            </a:r>
            <a:r>
              <a:rPr lang="en-US" dirty="0"/>
              <a:t> memory</a:t>
            </a:r>
          </a:p>
          <a:p>
            <a:pPr>
              <a:lnSpc>
                <a:spcPct val="90000"/>
              </a:lnSpc>
            </a:pPr>
            <a:r>
              <a:rPr lang="en-US" dirty="0"/>
              <a:t>Reframing thinking process to </a:t>
            </a:r>
            <a:r>
              <a:rPr lang="en-US" i="1" dirty="0"/>
              <a:t>explain patient data</a:t>
            </a:r>
          </a:p>
          <a:p>
            <a:pPr>
              <a:lnSpc>
                <a:spcPct val="90000"/>
              </a:lnSpc>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fld id="{58E51C76-7D1A-4664-9CA6-E7B26EF4F001}" type="slidenum">
              <a:rPr lang="en-US" smtClean="0"/>
              <a:pPr/>
              <a:t>5</a:t>
            </a:fld>
            <a:endParaRPr lang="en-US"/>
          </a:p>
        </p:txBody>
      </p:sp>
    </p:spTree>
    <p:extLst>
      <p:ext uri="{BB962C8B-B14F-4D97-AF65-F5344CB8AC3E}">
        <p14:creationId xmlns:p14="http://schemas.microsoft.com/office/powerpoint/2010/main" val="6169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0" y="0"/>
            <a:ext cx="9144000" cy="1676400"/>
          </a:xfrm>
        </p:spPr>
        <p:txBody>
          <a:bodyPr/>
          <a:lstStyle/>
          <a:p>
            <a:pPr algn="ctr"/>
            <a:r>
              <a:rPr lang="en-US" dirty="0"/>
              <a:t>Weekly Question Analysis Sessions</a:t>
            </a:r>
          </a:p>
        </p:txBody>
      </p:sp>
      <p:sp>
        <p:nvSpPr>
          <p:cNvPr id="457731" name="Rectangle 3"/>
          <p:cNvSpPr>
            <a:spLocks noGrp="1" noChangeArrowheads="1"/>
          </p:cNvSpPr>
          <p:nvPr>
            <p:ph idx="1"/>
          </p:nvPr>
        </p:nvSpPr>
        <p:spPr>
          <a:xfrm>
            <a:off x="609600" y="1447800"/>
            <a:ext cx="8534400" cy="5029200"/>
          </a:xfrm>
        </p:spPr>
        <p:txBody>
          <a:bodyPr>
            <a:normAutofit/>
          </a:bodyPr>
          <a:lstStyle/>
          <a:p>
            <a:pPr marL="609600" indent="-609600"/>
            <a:r>
              <a:rPr lang="en-US" sz="2000" dirty="0"/>
              <a:t>Based on brain research on learning</a:t>
            </a:r>
          </a:p>
          <a:p>
            <a:pPr marL="609600" indent="-609600"/>
            <a:r>
              <a:rPr lang="en-US" sz="2000" dirty="0"/>
              <a:t>Correlated with current course content</a:t>
            </a:r>
          </a:p>
          <a:p>
            <a:pPr marL="609600" indent="-609600"/>
            <a:r>
              <a:rPr lang="en-US" sz="2000" dirty="0"/>
              <a:t>Structured protocol; open references </a:t>
            </a:r>
          </a:p>
          <a:p>
            <a:pPr marL="609600" indent="-609600"/>
            <a:r>
              <a:rPr lang="en-US" sz="2000" dirty="0"/>
              <a:t>10-12 per team </a:t>
            </a:r>
          </a:p>
          <a:p>
            <a:pPr marL="865632" lvl="1" indent="-609600"/>
            <a:r>
              <a:rPr lang="en-US" sz="2000" dirty="0"/>
              <a:t>Some teams may prefer fewer (5-7)</a:t>
            </a:r>
          </a:p>
          <a:p>
            <a:pPr marL="609600" indent="-609600"/>
            <a:r>
              <a:rPr lang="en-US" sz="2000" dirty="0"/>
              <a:t>Utilizes side-to-side concept map on whiteboard (template, next slide)</a:t>
            </a:r>
          </a:p>
          <a:p>
            <a:pPr marL="609600" indent="-609600"/>
            <a:r>
              <a:rPr lang="en-US" sz="2000" dirty="0"/>
              <a:t>Develops “ruling-out” thinking</a:t>
            </a:r>
          </a:p>
        </p:txBody>
      </p:sp>
      <p:sp>
        <p:nvSpPr>
          <p:cNvPr id="4" name="Slide Number Placeholder 5"/>
          <p:cNvSpPr>
            <a:spLocks noGrp="1"/>
          </p:cNvSpPr>
          <p:nvPr>
            <p:ph type="sldNum" sz="quarter" idx="12"/>
          </p:nvPr>
        </p:nvSpPr>
        <p:spPr/>
        <p:txBody>
          <a:bodyPr/>
          <a:lstStyle/>
          <a:p>
            <a:fld id="{A47E635D-1E02-4973-8009-A9582EE65B46}"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p:cNvSpPr>
            <a:spLocks noChangeArrowheads="1"/>
          </p:cNvSpPr>
          <p:nvPr/>
        </p:nvSpPr>
        <p:spPr bwMode="auto">
          <a:xfrm>
            <a:off x="3352800" y="457200"/>
            <a:ext cx="1524000" cy="990600"/>
          </a:xfrm>
          <a:prstGeom prst="ellipse">
            <a:avLst/>
          </a:prstGeom>
          <a:solidFill>
            <a:schemeClr val="bg1"/>
          </a:solidFill>
          <a:ln w="9525">
            <a:solidFill>
              <a:schemeClr val="tx1"/>
            </a:solidFill>
            <a:round/>
            <a:headEnd/>
            <a:tailEnd/>
          </a:ln>
          <a:effectLst/>
        </p:spPr>
        <p:txBody>
          <a:bodyPr wrap="none" anchor="ctr"/>
          <a:lstStyle/>
          <a:p>
            <a:pPr algn="ctr"/>
            <a:r>
              <a:rPr lang="en-US"/>
              <a:t>Discipline</a:t>
            </a:r>
            <a:br>
              <a:rPr lang="en-US"/>
            </a:br>
            <a:r>
              <a:rPr lang="en-US"/>
              <a:t>Category</a:t>
            </a:r>
          </a:p>
        </p:txBody>
      </p:sp>
      <p:sp>
        <p:nvSpPr>
          <p:cNvPr id="2053" name="Line 5"/>
          <p:cNvSpPr>
            <a:spLocks noChangeShapeType="1"/>
          </p:cNvSpPr>
          <p:nvPr/>
        </p:nvSpPr>
        <p:spPr bwMode="auto">
          <a:xfrm>
            <a:off x="4876800" y="838200"/>
            <a:ext cx="838200" cy="0"/>
          </a:xfrm>
          <a:prstGeom prst="line">
            <a:avLst/>
          </a:prstGeom>
          <a:noFill/>
          <a:ln w="9525">
            <a:solidFill>
              <a:schemeClr val="tx1"/>
            </a:solidFill>
            <a:round/>
            <a:headEnd/>
            <a:tailEnd/>
          </a:ln>
          <a:effectLst/>
        </p:spPr>
        <p:txBody>
          <a:bodyPr/>
          <a:lstStyle/>
          <a:p>
            <a:endParaRPr lang="en-US"/>
          </a:p>
        </p:txBody>
      </p:sp>
      <p:sp>
        <p:nvSpPr>
          <p:cNvPr id="2055" name="Oval 7"/>
          <p:cNvSpPr>
            <a:spLocks noChangeArrowheads="1"/>
          </p:cNvSpPr>
          <p:nvPr/>
        </p:nvSpPr>
        <p:spPr bwMode="auto">
          <a:xfrm>
            <a:off x="5711825" y="455613"/>
            <a:ext cx="1143000" cy="758825"/>
          </a:xfrm>
          <a:prstGeom prst="ellipse">
            <a:avLst/>
          </a:prstGeom>
          <a:solidFill>
            <a:schemeClr val="bg1"/>
          </a:solidFill>
          <a:ln w="9525">
            <a:solidFill>
              <a:schemeClr val="tx1"/>
            </a:solidFill>
            <a:round/>
            <a:headEnd/>
            <a:tailEnd/>
          </a:ln>
          <a:effectLst/>
        </p:spPr>
        <p:txBody>
          <a:bodyPr wrap="none" anchor="ctr"/>
          <a:lstStyle/>
          <a:p>
            <a:pPr algn="ctr"/>
            <a:r>
              <a:rPr lang="en-US"/>
              <a:t>Lead-in</a:t>
            </a:r>
          </a:p>
        </p:txBody>
      </p:sp>
      <p:sp>
        <p:nvSpPr>
          <p:cNvPr id="2056" name="Freeform 8"/>
          <p:cNvSpPr>
            <a:spLocks/>
          </p:cNvSpPr>
          <p:nvPr/>
        </p:nvSpPr>
        <p:spPr bwMode="auto">
          <a:xfrm>
            <a:off x="6858000" y="838200"/>
            <a:ext cx="1879600" cy="1588"/>
          </a:xfrm>
          <a:custGeom>
            <a:avLst/>
            <a:gdLst/>
            <a:ahLst/>
            <a:cxnLst>
              <a:cxn ang="0">
                <a:pos x="0" y="0"/>
              </a:cxn>
              <a:cxn ang="0">
                <a:pos x="1184" y="0"/>
              </a:cxn>
            </a:cxnLst>
            <a:rect l="0" t="0" r="r" b="b"/>
            <a:pathLst>
              <a:path w="1184" h="1">
                <a:moveTo>
                  <a:pt x="0" y="0"/>
                </a:moveTo>
                <a:lnTo>
                  <a:pt x="1184" y="0"/>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2057" name="Line 9"/>
          <p:cNvSpPr>
            <a:spLocks noChangeShapeType="1"/>
          </p:cNvSpPr>
          <p:nvPr/>
        </p:nvSpPr>
        <p:spPr bwMode="auto">
          <a:xfrm>
            <a:off x="8763000" y="838200"/>
            <a:ext cx="0" cy="5181600"/>
          </a:xfrm>
          <a:prstGeom prst="line">
            <a:avLst/>
          </a:prstGeom>
          <a:noFill/>
          <a:ln w="9525">
            <a:solidFill>
              <a:schemeClr val="tx1"/>
            </a:solidFill>
            <a:round/>
            <a:headEnd/>
            <a:tailEnd/>
          </a:ln>
          <a:effectLst/>
        </p:spPr>
        <p:txBody>
          <a:bodyPr/>
          <a:lstStyle/>
          <a:p>
            <a:endParaRPr lang="en-US"/>
          </a:p>
        </p:txBody>
      </p:sp>
      <p:sp>
        <p:nvSpPr>
          <p:cNvPr id="2058" name="Freeform 10"/>
          <p:cNvSpPr>
            <a:spLocks/>
          </p:cNvSpPr>
          <p:nvPr/>
        </p:nvSpPr>
        <p:spPr bwMode="auto">
          <a:xfrm>
            <a:off x="8077200" y="1752600"/>
            <a:ext cx="660400" cy="1588"/>
          </a:xfrm>
          <a:custGeom>
            <a:avLst/>
            <a:gdLst/>
            <a:ahLst/>
            <a:cxnLst>
              <a:cxn ang="0">
                <a:pos x="416" y="0"/>
              </a:cxn>
              <a:cxn ang="0">
                <a:pos x="0" y="1"/>
              </a:cxn>
            </a:cxnLst>
            <a:rect l="0" t="0" r="r" b="b"/>
            <a:pathLst>
              <a:path w="416" h="1">
                <a:moveTo>
                  <a:pt x="416" y="0"/>
                </a:moveTo>
                <a:lnTo>
                  <a:pt x="0" y="1"/>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2059" name="Oval 11"/>
          <p:cNvSpPr>
            <a:spLocks noChangeArrowheads="1"/>
          </p:cNvSpPr>
          <p:nvPr/>
        </p:nvSpPr>
        <p:spPr bwMode="auto">
          <a:xfrm>
            <a:off x="7467600" y="1371600"/>
            <a:ext cx="1219200" cy="762000"/>
          </a:xfrm>
          <a:prstGeom prst="ellipse">
            <a:avLst/>
          </a:prstGeom>
          <a:solidFill>
            <a:schemeClr val="bg1"/>
          </a:solidFill>
          <a:ln w="9525">
            <a:solidFill>
              <a:schemeClr val="tx1"/>
            </a:solidFill>
            <a:round/>
            <a:headEnd/>
            <a:tailEnd/>
          </a:ln>
          <a:effectLst/>
        </p:spPr>
        <p:txBody>
          <a:bodyPr wrap="none" anchor="ctr"/>
          <a:lstStyle/>
          <a:p>
            <a:pPr algn="ctr"/>
            <a:r>
              <a:rPr lang="en-US"/>
              <a:t>Answer</a:t>
            </a:r>
            <a:br>
              <a:rPr lang="en-US"/>
            </a:br>
            <a:r>
              <a:rPr lang="en-US"/>
              <a:t>Choice 1</a:t>
            </a:r>
          </a:p>
        </p:txBody>
      </p:sp>
      <p:sp>
        <p:nvSpPr>
          <p:cNvPr id="2060" name="Freeform 12"/>
          <p:cNvSpPr>
            <a:spLocks/>
          </p:cNvSpPr>
          <p:nvPr/>
        </p:nvSpPr>
        <p:spPr bwMode="auto">
          <a:xfrm>
            <a:off x="8077200" y="2730500"/>
            <a:ext cx="647700" cy="14288"/>
          </a:xfrm>
          <a:custGeom>
            <a:avLst/>
            <a:gdLst/>
            <a:ahLst/>
            <a:cxnLst>
              <a:cxn ang="0">
                <a:pos x="408" y="0"/>
              </a:cxn>
              <a:cxn ang="0">
                <a:pos x="0" y="9"/>
              </a:cxn>
            </a:cxnLst>
            <a:rect l="0" t="0" r="r" b="b"/>
            <a:pathLst>
              <a:path w="408" h="9">
                <a:moveTo>
                  <a:pt x="408" y="0"/>
                </a:moveTo>
                <a:lnTo>
                  <a:pt x="0" y="9"/>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2062" name="Freeform 14"/>
          <p:cNvSpPr>
            <a:spLocks/>
          </p:cNvSpPr>
          <p:nvPr/>
        </p:nvSpPr>
        <p:spPr bwMode="auto">
          <a:xfrm>
            <a:off x="8116888" y="6019800"/>
            <a:ext cx="646112" cy="4763"/>
          </a:xfrm>
          <a:custGeom>
            <a:avLst/>
            <a:gdLst/>
            <a:ahLst/>
            <a:cxnLst>
              <a:cxn ang="0">
                <a:pos x="407" y="0"/>
              </a:cxn>
              <a:cxn ang="0">
                <a:pos x="0" y="3"/>
              </a:cxn>
            </a:cxnLst>
            <a:rect l="0" t="0" r="r" b="b"/>
            <a:pathLst>
              <a:path w="407" h="3">
                <a:moveTo>
                  <a:pt x="407" y="0"/>
                </a:moveTo>
                <a:lnTo>
                  <a:pt x="0" y="3"/>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2063" name="Freeform 15"/>
          <p:cNvSpPr>
            <a:spLocks/>
          </p:cNvSpPr>
          <p:nvPr/>
        </p:nvSpPr>
        <p:spPr bwMode="auto">
          <a:xfrm>
            <a:off x="8054975" y="5010150"/>
            <a:ext cx="708025" cy="6350"/>
          </a:xfrm>
          <a:custGeom>
            <a:avLst/>
            <a:gdLst/>
            <a:ahLst/>
            <a:cxnLst>
              <a:cxn ang="0">
                <a:pos x="446" y="4"/>
              </a:cxn>
              <a:cxn ang="0">
                <a:pos x="0" y="0"/>
              </a:cxn>
            </a:cxnLst>
            <a:rect l="0" t="0" r="r" b="b"/>
            <a:pathLst>
              <a:path w="446" h="4">
                <a:moveTo>
                  <a:pt x="446" y="4"/>
                </a:moveTo>
                <a:lnTo>
                  <a:pt x="0" y="0"/>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2064" name="Freeform 16"/>
          <p:cNvSpPr>
            <a:spLocks/>
          </p:cNvSpPr>
          <p:nvPr/>
        </p:nvSpPr>
        <p:spPr bwMode="auto">
          <a:xfrm>
            <a:off x="8001000" y="3949700"/>
            <a:ext cx="711200" cy="12700"/>
          </a:xfrm>
          <a:custGeom>
            <a:avLst/>
            <a:gdLst/>
            <a:ahLst/>
            <a:cxnLst>
              <a:cxn ang="0">
                <a:pos x="448" y="0"/>
              </a:cxn>
              <a:cxn ang="0">
                <a:pos x="0" y="8"/>
              </a:cxn>
            </a:cxnLst>
            <a:rect l="0" t="0" r="r" b="b"/>
            <a:pathLst>
              <a:path w="448" h="8">
                <a:moveTo>
                  <a:pt x="448" y="0"/>
                </a:moveTo>
                <a:lnTo>
                  <a:pt x="0" y="8"/>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2065" name="Oval 17"/>
          <p:cNvSpPr>
            <a:spLocks noChangeArrowheads="1"/>
          </p:cNvSpPr>
          <p:nvPr/>
        </p:nvSpPr>
        <p:spPr bwMode="auto">
          <a:xfrm>
            <a:off x="7467600" y="2362200"/>
            <a:ext cx="1219200" cy="762000"/>
          </a:xfrm>
          <a:prstGeom prst="ellipse">
            <a:avLst/>
          </a:prstGeom>
          <a:solidFill>
            <a:schemeClr val="bg1"/>
          </a:solidFill>
          <a:ln w="9525">
            <a:solidFill>
              <a:schemeClr val="tx1"/>
            </a:solidFill>
            <a:round/>
            <a:headEnd/>
            <a:tailEnd/>
          </a:ln>
          <a:effectLst/>
        </p:spPr>
        <p:txBody>
          <a:bodyPr wrap="none" anchor="ctr"/>
          <a:lstStyle/>
          <a:p>
            <a:pPr algn="ctr"/>
            <a:r>
              <a:rPr lang="en-US"/>
              <a:t>Answer</a:t>
            </a:r>
            <a:br>
              <a:rPr lang="en-US"/>
            </a:br>
            <a:r>
              <a:rPr lang="en-US"/>
              <a:t>Choice 2</a:t>
            </a:r>
          </a:p>
        </p:txBody>
      </p:sp>
      <p:sp>
        <p:nvSpPr>
          <p:cNvPr id="2066" name="Oval 18"/>
          <p:cNvSpPr>
            <a:spLocks noChangeArrowheads="1"/>
          </p:cNvSpPr>
          <p:nvPr/>
        </p:nvSpPr>
        <p:spPr bwMode="auto">
          <a:xfrm>
            <a:off x="7391400" y="3581400"/>
            <a:ext cx="1219200" cy="762000"/>
          </a:xfrm>
          <a:prstGeom prst="ellipse">
            <a:avLst/>
          </a:prstGeom>
          <a:solidFill>
            <a:schemeClr val="bg1"/>
          </a:solidFill>
          <a:ln w="9525">
            <a:solidFill>
              <a:schemeClr val="tx1"/>
            </a:solidFill>
            <a:round/>
            <a:headEnd/>
            <a:tailEnd/>
          </a:ln>
          <a:effectLst/>
        </p:spPr>
        <p:txBody>
          <a:bodyPr wrap="none" anchor="ctr"/>
          <a:lstStyle/>
          <a:p>
            <a:pPr algn="ctr"/>
            <a:r>
              <a:rPr lang="en-US"/>
              <a:t>Answer</a:t>
            </a:r>
            <a:br>
              <a:rPr lang="en-US"/>
            </a:br>
            <a:r>
              <a:rPr lang="en-US"/>
              <a:t>Choice 3</a:t>
            </a:r>
          </a:p>
        </p:txBody>
      </p:sp>
      <p:sp>
        <p:nvSpPr>
          <p:cNvPr id="2067" name="Oval 19"/>
          <p:cNvSpPr>
            <a:spLocks noChangeArrowheads="1"/>
          </p:cNvSpPr>
          <p:nvPr/>
        </p:nvSpPr>
        <p:spPr bwMode="auto">
          <a:xfrm>
            <a:off x="7467600" y="4648200"/>
            <a:ext cx="1219200" cy="762000"/>
          </a:xfrm>
          <a:prstGeom prst="ellipse">
            <a:avLst/>
          </a:prstGeom>
          <a:solidFill>
            <a:schemeClr val="bg1"/>
          </a:solidFill>
          <a:ln w="9525">
            <a:solidFill>
              <a:schemeClr val="tx1"/>
            </a:solidFill>
            <a:round/>
            <a:headEnd/>
            <a:tailEnd/>
          </a:ln>
          <a:effectLst/>
        </p:spPr>
        <p:txBody>
          <a:bodyPr wrap="none" anchor="ctr"/>
          <a:lstStyle/>
          <a:p>
            <a:pPr algn="ctr"/>
            <a:r>
              <a:rPr lang="en-US"/>
              <a:t>Answer</a:t>
            </a:r>
            <a:br>
              <a:rPr lang="en-US"/>
            </a:br>
            <a:r>
              <a:rPr lang="en-US"/>
              <a:t>Choice 4</a:t>
            </a:r>
          </a:p>
        </p:txBody>
      </p:sp>
      <p:sp>
        <p:nvSpPr>
          <p:cNvPr id="2068" name="Oval 20"/>
          <p:cNvSpPr>
            <a:spLocks noChangeArrowheads="1"/>
          </p:cNvSpPr>
          <p:nvPr/>
        </p:nvSpPr>
        <p:spPr bwMode="auto">
          <a:xfrm>
            <a:off x="7467600" y="5638800"/>
            <a:ext cx="1219200" cy="762000"/>
          </a:xfrm>
          <a:prstGeom prst="ellipse">
            <a:avLst/>
          </a:prstGeom>
          <a:solidFill>
            <a:schemeClr val="bg1"/>
          </a:solidFill>
          <a:ln w="9525">
            <a:solidFill>
              <a:schemeClr val="tx1"/>
            </a:solidFill>
            <a:round/>
            <a:headEnd/>
            <a:tailEnd/>
          </a:ln>
          <a:effectLst/>
        </p:spPr>
        <p:txBody>
          <a:bodyPr wrap="none" anchor="ctr"/>
          <a:lstStyle/>
          <a:p>
            <a:pPr algn="ctr"/>
            <a:r>
              <a:rPr lang="en-US"/>
              <a:t>Answer</a:t>
            </a:r>
            <a:br>
              <a:rPr lang="en-US"/>
            </a:br>
            <a:r>
              <a:rPr lang="en-US"/>
              <a:t>Choice 5</a:t>
            </a:r>
          </a:p>
        </p:txBody>
      </p:sp>
      <p:sp>
        <p:nvSpPr>
          <p:cNvPr id="2069" name="Oval 21"/>
          <p:cNvSpPr>
            <a:spLocks noChangeArrowheads="1"/>
          </p:cNvSpPr>
          <p:nvPr/>
        </p:nvSpPr>
        <p:spPr bwMode="auto">
          <a:xfrm>
            <a:off x="1752600" y="533400"/>
            <a:ext cx="1143000" cy="758825"/>
          </a:xfrm>
          <a:prstGeom prst="ellipse">
            <a:avLst/>
          </a:prstGeom>
          <a:solidFill>
            <a:schemeClr val="bg1"/>
          </a:solidFill>
          <a:ln w="9525">
            <a:solidFill>
              <a:schemeClr val="tx1"/>
            </a:solidFill>
            <a:round/>
            <a:headEnd/>
            <a:tailEnd/>
          </a:ln>
          <a:effectLst/>
        </p:spPr>
        <p:txBody>
          <a:bodyPr wrap="none" anchor="ctr"/>
          <a:lstStyle/>
          <a:p>
            <a:pPr algn="ctr"/>
            <a:r>
              <a:rPr lang="en-US"/>
              <a:t>Patient</a:t>
            </a:r>
            <a:br>
              <a:rPr lang="en-US"/>
            </a:br>
            <a:r>
              <a:rPr lang="en-US"/>
              <a:t>Data</a:t>
            </a:r>
          </a:p>
        </p:txBody>
      </p:sp>
      <p:sp>
        <p:nvSpPr>
          <p:cNvPr id="2070" name="Line 22"/>
          <p:cNvSpPr>
            <a:spLocks noChangeShapeType="1"/>
          </p:cNvSpPr>
          <p:nvPr/>
        </p:nvSpPr>
        <p:spPr bwMode="auto">
          <a:xfrm>
            <a:off x="2971800" y="914400"/>
            <a:ext cx="381000" cy="0"/>
          </a:xfrm>
          <a:prstGeom prst="line">
            <a:avLst/>
          </a:prstGeom>
          <a:noFill/>
          <a:ln w="9525">
            <a:solidFill>
              <a:schemeClr val="tx1"/>
            </a:solidFill>
            <a:round/>
            <a:headEnd/>
            <a:tailEnd/>
          </a:ln>
          <a:effectLst/>
        </p:spPr>
        <p:txBody>
          <a:bodyPr/>
          <a:lstStyle/>
          <a:p>
            <a:endParaRPr lang="en-US"/>
          </a:p>
        </p:txBody>
      </p:sp>
      <p:sp>
        <p:nvSpPr>
          <p:cNvPr id="2071" name="Line 23"/>
          <p:cNvSpPr>
            <a:spLocks noChangeShapeType="1"/>
          </p:cNvSpPr>
          <p:nvPr/>
        </p:nvSpPr>
        <p:spPr bwMode="auto">
          <a:xfrm flipH="1">
            <a:off x="457200" y="914400"/>
            <a:ext cx="1295400" cy="0"/>
          </a:xfrm>
          <a:prstGeom prst="line">
            <a:avLst/>
          </a:prstGeom>
          <a:noFill/>
          <a:ln w="9525">
            <a:solidFill>
              <a:schemeClr val="tx1"/>
            </a:solidFill>
            <a:round/>
            <a:headEnd/>
            <a:tailEnd/>
          </a:ln>
          <a:effectLst/>
        </p:spPr>
        <p:txBody>
          <a:bodyPr/>
          <a:lstStyle/>
          <a:p>
            <a:endParaRPr lang="en-US"/>
          </a:p>
        </p:txBody>
      </p:sp>
      <p:sp>
        <p:nvSpPr>
          <p:cNvPr id="2072" name="Line 24"/>
          <p:cNvSpPr>
            <a:spLocks noChangeShapeType="1"/>
          </p:cNvSpPr>
          <p:nvPr/>
        </p:nvSpPr>
        <p:spPr bwMode="auto">
          <a:xfrm>
            <a:off x="457200" y="914400"/>
            <a:ext cx="0" cy="1066800"/>
          </a:xfrm>
          <a:prstGeom prst="line">
            <a:avLst/>
          </a:prstGeom>
          <a:noFill/>
          <a:ln w="9525">
            <a:solidFill>
              <a:schemeClr val="tx1"/>
            </a:solidFill>
            <a:round/>
            <a:headEnd/>
            <a:tailEnd/>
          </a:ln>
          <a:effectLst/>
        </p:spPr>
        <p:txBody>
          <a:bodyPr/>
          <a:lstStyle/>
          <a:p>
            <a:endParaRPr lang="en-US"/>
          </a:p>
        </p:txBody>
      </p:sp>
      <p:sp>
        <p:nvSpPr>
          <p:cNvPr id="2073" name="Line 25"/>
          <p:cNvSpPr>
            <a:spLocks noChangeShapeType="1"/>
          </p:cNvSpPr>
          <p:nvPr/>
        </p:nvSpPr>
        <p:spPr bwMode="auto">
          <a:xfrm>
            <a:off x="457200" y="1981200"/>
            <a:ext cx="457200" cy="0"/>
          </a:xfrm>
          <a:prstGeom prst="line">
            <a:avLst/>
          </a:prstGeom>
          <a:noFill/>
          <a:ln w="9525">
            <a:solidFill>
              <a:schemeClr val="tx1"/>
            </a:solidFill>
            <a:round/>
            <a:headEnd/>
            <a:tailEnd/>
          </a:ln>
          <a:effectLst/>
        </p:spPr>
        <p:txBody>
          <a:bodyPr/>
          <a:lstStyle/>
          <a:p>
            <a:endParaRPr lang="en-US"/>
          </a:p>
        </p:txBody>
      </p:sp>
      <p:sp>
        <p:nvSpPr>
          <p:cNvPr id="2074" name="Oval 26"/>
          <p:cNvSpPr>
            <a:spLocks noChangeArrowheads="1"/>
          </p:cNvSpPr>
          <p:nvPr/>
        </p:nvSpPr>
        <p:spPr bwMode="auto">
          <a:xfrm>
            <a:off x="609600" y="1600200"/>
            <a:ext cx="1143000" cy="758825"/>
          </a:xfrm>
          <a:prstGeom prst="ellipse">
            <a:avLst/>
          </a:prstGeom>
          <a:solidFill>
            <a:schemeClr val="bg1"/>
          </a:solidFill>
          <a:ln w="9525">
            <a:solidFill>
              <a:schemeClr val="tx1"/>
            </a:solidFill>
            <a:round/>
            <a:headEnd/>
            <a:tailEnd/>
          </a:ln>
          <a:effectLst/>
        </p:spPr>
        <p:txBody>
          <a:bodyPr wrap="none" anchor="ctr"/>
          <a:lstStyle/>
          <a:p>
            <a:pPr algn="ctr"/>
            <a:r>
              <a:rPr lang="en-US"/>
              <a:t>History</a:t>
            </a:r>
          </a:p>
        </p:txBody>
      </p:sp>
      <p:sp>
        <p:nvSpPr>
          <p:cNvPr id="2075" name="Line 27"/>
          <p:cNvSpPr>
            <a:spLocks noChangeShapeType="1"/>
          </p:cNvSpPr>
          <p:nvPr/>
        </p:nvSpPr>
        <p:spPr bwMode="auto">
          <a:xfrm>
            <a:off x="457200" y="1981200"/>
            <a:ext cx="0" cy="4267200"/>
          </a:xfrm>
          <a:prstGeom prst="line">
            <a:avLst/>
          </a:prstGeom>
          <a:noFill/>
          <a:ln w="9525">
            <a:solidFill>
              <a:schemeClr val="tx1"/>
            </a:solidFill>
            <a:round/>
            <a:headEnd/>
            <a:tailEnd/>
          </a:ln>
          <a:effectLst/>
        </p:spPr>
        <p:txBody>
          <a:bodyPr/>
          <a:lstStyle/>
          <a:p>
            <a:endParaRPr lang="en-US"/>
          </a:p>
        </p:txBody>
      </p:sp>
      <p:sp>
        <p:nvSpPr>
          <p:cNvPr id="2079" name="Oval 31"/>
          <p:cNvSpPr>
            <a:spLocks noChangeArrowheads="1"/>
          </p:cNvSpPr>
          <p:nvPr/>
        </p:nvSpPr>
        <p:spPr bwMode="auto">
          <a:xfrm>
            <a:off x="685800" y="5867400"/>
            <a:ext cx="1143000" cy="758825"/>
          </a:xfrm>
          <a:prstGeom prst="ellipse">
            <a:avLst/>
          </a:prstGeom>
          <a:solidFill>
            <a:schemeClr val="bg1"/>
          </a:solidFill>
          <a:ln w="9525">
            <a:solidFill>
              <a:schemeClr val="tx1"/>
            </a:solidFill>
            <a:round/>
            <a:headEnd/>
            <a:tailEnd/>
          </a:ln>
          <a:effectLst/>
        </p:spPr>
        <p:txBody>
          <a:bodyPr wrap="none" anchor="ctr"/>
          <a:lstStyle/>
          <a:p>
            <a:pPr algn="ctr"/>
            <a:r>
              <a:rPr lang="en-US"/>
              <a:t>Labs</a:t>
            </a:r>
          </a:p>
        </p:txBody>
      </p:sp>
      <p:sp>
        <p:nvSpPr>
          <p:cNvPr id="2080" name="Line 32"/>
          <p:cNvSpPr>
            <a:spLocks noChangeShapeType="1"/>
          </p:cNvSpPr>
          <p:nvPr/>
        </p:nvSpPr>
        <p:spPr bwMode="auto">
          <a:xfrm>
            <a:off x="457200" y="6248400"/>
            <a:ext cx="152400" cy="0"/>
          </a:xfrm>
          <a:prstGeom prst="line">
            <a:avLst/>
          </a:prstGeom>
          <a:noFill/>
          <a:ln w="9525">
            <a:solidFill>
              <a:schemeClr val="tx1"/>
            </a:solidFill>
            <a:round/>
            <a:headEnd/>
            <a:tailEnd/>
          </a:ln>
          <a:effectLst/>
        </p:spPr>
        <p:txBody>
          <a:bodyPr/>
          <a:lstStyle/>
          <a:p>
            <a:endParaRPr lang="en-US"/>
          </a:p>
        </p:txBody>
      </p:sp>
      <p:sp>
        <p:nvSpPr>
          <p:cNvPr id="2082" name="Oval 34"/>
          <p:cNvSpPr>
            <a:spLocks noChangeArrowheads="1"/>
          </p:cNvSpPr>
          <p:nvPr/>
        </p:nvSpPr>
        <p:spPr bwMode="auto">
          <a:xfrm>
            <a:off x="609600" y="3733800"/>
            <a:ext cx="1143000" cy="758825"/>
          </a:xfrm>
          <a:prstGeom prst="ellipse">
            <a:avLst/>
          </a:prstGeom>
          <a:solidFill>
            <a:schemeClr val="bg1"/>
          </a:solidFill>
          <a:ln w="9525">
            <a:solidFill>
              <a:schemeClr val="tx1"/>
            </a:solidFill>
            <a:round/>
            <a:headEnd/>
            <a:tailEnd/>
          </a:ln>
          <a:effectLst/>
        </p:spPr>
        <p:txBody>
          <a:bodyPr wrap="none" anchor="ctr"/>
          <a:lstStyle/>
          <a:p>
            <a:pPr algn="ctr"/>
            <a:r>
              <a:rPr lang="en-US"/>
              <a:t>Physical</a:t>
            </a:r>
            <a:br>
              <a:rPr lang="en-US"/>
            </a:br>
            <a:r>
              <a:rPr lang="en-US"/>
              <a:t>Exam</a:t>
            </a:r>
          </a:p>
        </p:txBody>
      </p:sp>
      <p:sp>
        <p:nvSpPr>
          <p:cNvPr id="2083" name="Freeform 35"/>
          <p:cNvSpPr>
            <a:spLocks/>
          </p:cNvSpPr>
          <p:nvPr/>
        </p:nvSpPr>
        <p:spPr bwMode="auto">
          <a:xfrm>
            <a:off x="457200" y="4114800"/>
            <a:ext cx="139700" cy="1588"/>
          </a:xfrm>
          <a:custGeom>
            <a:avLst/>
            <a:gdLst/>
            <a:ahLst/>
            <a:cxnLst>
              <a:cxn ang="0">
                <a:pos x="0" y="0"/>
              </a:cxn>
              <a:cxn ang="0">
                <a:pos x="88" y="0"/>
              </a:cxn>
            </a:cxnLst>
            <a:rect l="0" t="0" r="r" b="b"/>
            <a:pathLst>
              <a:path w="88" h="1">
                <a:moveTo>
                  <a:pt x="0" y="0"/>
                </a:moveTo>
                <a:lnTo>
                  <a:pt x="88" y="0"/>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2" name="Slide Number Placeholder 1"/>
          <p:cNvSpPr>
            <a:spLocks noGrp="1"/>
          </p:cNvSpPr>
          <p:nvPr>
            <p:ph type="sldNum" sz="quarter" idx="12"/>
          </p:nvPr>
        </p:nvSpPr>
        <p:spPr/>
        <p:txBody>
          <a:bodyPr/>
          <a:lstStyle/>
          <a:p>
            <a:fld id="{11097AF9-90D0-425C-886E-C1852B5E992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your Question Analysis Brain</a:t>
            </a:r>
          </a:p>
        </p:txBody>
      </p:sp>
      <p:pic>
        <p:nvPicPr>
          <p:cNvPr id="4" name="Content Placeholder 3">
            <a:extLst>
              <a:ext uri="{FF2B5EF4-FFF2-40B4-BE49-F238E27FC236}">
                <a16:creationId xmlns:a16="http://schemas.microsoft.com/office/drawing/2014/main" id="{8029CD0A-13C4-3C44-9BED-3A39E458FAB3}"/>
              </a:ext>
            </a:extLst>
          </p:cNvPr>
          <p:cNvPicPr>
            <a:picLocks noGrp="1" noChangeAspect="1"/>
          </p:cNvPicPr>
          <p:nvPr>
            <p:ph idx="1"/>
          </p:nvPr>
        </p:nvPicPr>
        <p:blipFill>
          <a:blip r:embed="rId3"/>
          <a:stretch>
            <a:fillRect/>
          </a:stretch>
        </p:blipFill>
        <p:spPr>
          <a:xfrm>
            <a:off x="886691" y="1514007"/>
            <a:ext cx="6377456" cy="4008436"/>
          </a:xfrm>
          <a:prstGeom prst="rect">
            <a:avLst/>
          </a:prstGeom>
        </p:spPr>
      </p:pic>
    </p:spTree>
    <p:extLst>
      <p:ext uri="{BB962C8B-B14F-4D97-AF65-F5344CB8AC3E}">
        <p14:creationId xmlns:p14="http://schemas.microsoft.com/office/powerpoint/2010/main" val="332458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274638"/>
            <a:ext cx="8229600" cy="1477962"/>
          </a:xfrm>
        </p:spPr>
        <p:txBody>
          <a:bodyPr>
            <a:normAutofit/>
          </a:bodyPr>
          <a:lstStyle/>
          <a:p>
            <a:pPr algn="ctr"/>
            <a:r>
              <a:rPr lang="en-US" dirty="0"/>
              <a:t>What Is “Ruling-Out” Thinking?</a:t>
            </a:r>
          </a:p>
        </p:txBody>
      </p:sp>
      <p:sp>
        <p:nvSpPr>
          <p:cNvPr id="553987" name="Rectangle 3"/>
          <p:cNvSpPr>
            <a:spLocks noGrp="1" noChangeArrowheads="1"/>
          </p:cNvSpPr>
          <p:nvPr>
            <p:ph idx="1"/>
          </p:nvPr>
        </p:nvSpPr>
        <p:spPr>
          <a:xfrm>
            <a:off x="457200" y="2057400"/>
            <a:ext cx="8229600" cy="4068763"/>
          </a:xfrm>
        </p:spPr>
        <p:txBody>
          <a:bodyPr/>
          <a:lstStyle/>
          <a:p>
            <a:r>
              <a:rPr lang="en-US" dirty="0"/>
              <a:t>Rationale for ruling out wrong answers</a:t>
            </a:r>
          </a:p>
          <a:p>
            <a:pPr lvl="1"/>
            <a:r>
              <a:rPr lang="en-US" dirty="0"/>
              <a:t>Saying “why” develops analytic skills</a:t>
            </a:r>
          </a:p>
          <a:p>
            <a:r>
              <a:rPr lang="en-US" dirty="0"/>
              <a:t>Requires full active learning cycle</a:t>
            </a:r>
          </a:p>
          <a:p>
            <a:pPr lvl="1"/>
            <a:r>
              <a:rPr lang="en-US" dirty="0"/>
              <a:t>Learning cycle explained later</a:t>
            </a:r>
          </a:p>
          <a:p>
            <a:r>
              <a:rPr lang="en-US" dirty="0"/>
              <a:t>Not guessing, but </a:t>
            </a:r>
            <a:r>
              <a:rPr lang="en-US" u="sng" dirty="0"/>
              <a:t>processing</a:t>
            </a:r>
          </a:p>
        </p:txBody>
      </p:sp>
      <p:sp>
        <p:nvSpPr>
          <p:cNvPr id="4" name="Slide Number Placeholder 5"/>
          <p:cNvSpPr>
            <a:spLocks noGrp="1"/>
          </p:cNvSpPr>
          <p:nvPr>
            <p:ph type="sldNum" sz="quarter" idx="12"/>
          </p:nvPr>
        </p:nvSpPr>
        <p:spPr/>
        <p:txBody>
          <a:bodyPr/>
          <a:lstStyle/>
          <a:p>
            <a:fld id="{E39ACB4D-ED11-48E9-8956-3593FE7B6639}" type="slidenum">
              <a:rPr lang="en-US"/>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18782</TotalTime>
  <Words>3188</Words>
  <Application>Microsoft Macintosh PowerPoint</Application>
  <PresentationFormat>On-screen Show (4:3)</PresentationFormat>
  <Paragraphs>226</Paragraphs>
  <Slides>36</Slides>
  <Notes>27</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Improving your Test Taking Skills</vt:lpstr>
      <vt:lpstr>Objectives</vt:lpstr>
      <vt:lpstr>VARK Assessments</vt:lpstr>
      <vt:lpstr>Concept Mapping</vt:lpstr>
      <vt:lpstr>Achieving Goals</vt:lpstr>
      <vt:lpstr>Weekly Question Analysis Sessions</vt:lpstr>
      <vt:lpstr>PowerPoint Presentation</vt:lpstr>
      <vt:lpstr>Developing your Question Analysis Brain</vt:lpstr>
      <vt:lpstr>What Is “Ruling-Out” Thinking?</vt:lpstr>
      <vt:lpstr>Let’s do one together</vt:lpstr>
      <vt:lpstr>Let’s do one together: Can You Identify The Appropriate Patient Data?</vt:lpstr>
      <vt:lpstr>Here is the Analysis</vt:lpstr>
      <vt:lpstr>Now add the Patient Data – add significant information</vt:lpstr>
      <vt:lpstr>PowerPoint Presentation</vt:lpstr>
      <vt:lpstr>Illustration Of Concept Mapping Process</vt:lpstr>
      <vt:lpstr>Now put the answers in: Log in answer choices</vt:lpstr>
      <vt:lpstr>Answer Choices</vt:lpstr>
      <vt:lpstr>Illustration Of Concept Mapping Process</vt:lpstr>
      <vt:lpstr>Now decide on facts needed to rule out wrong answers</vt:lpstr>
      <vt:lpstr>Illustration Of Concept Mapping Process</vt:lpstr>
      <vt:lpstr>Last: Determine correlation cross-links</vt:lpstr>
      <vt:lpstr>PowerPoint Presentation</vt:lpstr>
      <vt:lpstr>What you will be doing in your break rooms: Five Steps </vt:lpstr>
      <vt:lpstr>Break out rooms (try together)</vt:lpstr>
      <vt:lpstr>Break out rooms (try together)</vt:lpstr>
      <vt:lpstr>Come together</vt:lpstr>
      <vt:lpstr>Break out rooms (try together)</vt:lpstr>
      <vt:lpstr>Come together</vt:lpstr>
      <vt:lpstr>Break out rooms (try together)</vt:lpstr>
      <vt:lpstr>Come together</vt:lpstr>
      <vt:lpstr>Break out rooms (try together)</vt:lpstr>
      <vt:lpstr>Come together</vt:lpstr>
      <vt:lpstr>Time Management</vt:lpstr>
      <vt:lpstr>This CAN be fun</vt:lpstr>
      <vt:lpstr>References</vt:lpstr>
      <vt:lpstr>Please do not be afraid to contact me</vt:lpstr>
    </vt:vector>
  </TitlesOfParts>
  <Company>Keck Medical Center of 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Sellami, Nadia</dc:creator>
  <cp:lastModifiedBy>Nash, Ranna</cp:lastModifiedBy>
  <cp:revision>129</cp:revision>
  <dcterms:created xsi:type="dcterms:W3CDTF">2018-06-18T20:07:29Z</dcterms:created>
  <dcterms:modified xsi:type="dcterms:W3CDTF">2021-12-09T19:30:07Z</dcterms:modified>
</cp:coreProperties>
</file>